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media/image1.jpeg" ContentType="image/jpeg"/>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media1.mov" ContentType="video/unknown"/>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rbel"/>
        <a:ea typeface="Corbel"/>
        <a:cs typeface="Corbel"/>
        <a:sym typeface="Corbel"/>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rbel"/>
        <a:ea typeface="Corbel"/>
        <a:cs typeface="Corbel"/>
        <a:sym typeface="Corbel"/>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rbel"/>
        <a:ea typeface="Corbel"/>
        <a:cs typeface="Corbel"/>
        <a:sym typeface="Corbel"/>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rbel"/>
        <a:ea typeface="Corbel"/>
        <a:cs typeface="Corbel"/>
        <a:sym typeface="Corbel"/>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rbel"/>
        <a:ea typeface="Corbel"/>
        <a:cs typeface="Corbel"/>
        <a:sym typeface="Corbe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rbel"/>
        <a:ea typeface="Corbel"/>
        <a:cs typeface="Corbel"/>
        <a:sym typeface="Corbe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rbel"/>
        <a:ea typeface="Corbel"/>
        <a:cs typeface="Corbel"/>
        <a:sym typeface="Corbe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rbel"/>
        <a:ea typeface="Corbel"/>
        <a:cs typeface="Corbel"/>
        <a:sym typeface="Corbe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rbel"/>
        <a:ea typeface="Corbel"/>
        <a:cs typeface="Corbel"/>
        <a:sym typeface="Corbe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n">
        <a:font>
          <a:latin typeface="Corbel"/>
          <a:ea typeface="Corbel"/>
          <a:cs typeface="Corbel"/>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7EECD"/>
          </a:solidFill>
        </a:fill>
      </a:tcStyle>
    </a:wholeTbl>
    <a:band2H>
      <a:tcTxStyle b="def" i="def"/>
      <a:tcStyle>
        <a:tcBdr/>
        <a:fill>
          <a:solidFill>
            <a:srgbClr val="ECF7E7"/>
          </a:solidFill>
        </a:fill>
      </a:tcStyle>
    </a:band2H>
    <a:firstCol>
      <a:tcTxStyle b="on" i="on">
        <a:font>
          <a:latin typeface="Corbel"/>
          <a:ea typeface="Corbel"/>
          <a:cs typeface="Corbe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1"/>
          </a:solidFill>
        </a:fill>
      </a:tcStyle>
    </a:firstCol>
    <a:lastRow>
      <a:tcTxStyle b="on" i="on">
        <a:font>
          <a:latin typeface="Corbel"/>
          <a:ea typeface="Corbel"/>
          <a:cs typeface="Corbel"/>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1"/>
          </a:solidFill>
        </a:fill>
      </a:tcStyle>
    </a:lastRow>
    <a:firstRow>
      <a:tcTxStyle b="on" i="on">
        <a:font>
          <a:latin typeface="Corbel"/>
          <a:ea typeface="Corbel"/>
          <a:cs typeface="Corbe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1"/>
          </a:solidFill>
        </a:fill>
      </a:tcStyle>
    </a:firstRow>
  </a:tblStyle>
  <a:tblStyle styleId="{C7B018BB-80A7-4F77-B60F-C8B233D01FF8}" styleName="">
    <a:tblBg/>
    <a:wholeTbl>
      <a:tcTxStyle b="on" i="on">
        <a:font>
          <a:latin typeface="Corbel"/>
          <a:ea typeface="Corbel"/>
          <a:cs typeface="Corbel"/>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E2E2E2"/>
          </a:solidFill>
        </a:fill>
      </a:tcStyle>
    </a:wholeTbl>
    <a:band2H>
      <a:tcTxStyle b="def" i="def"/>
      <a:tcStyle>
        <a:tcBdr/>
        <a:fill>
          <a:solidFill>
            <a:srgbClr val="F1F1F1"/>
          </a:solidFill>
        </a:fill>
      </a:tcStyle>
    </a:band2H>
    <a:firstCol>
      <a:tcTxStyle b="on" i="on">
        <a:font>
          <a:latin typeface="Corbel"/>
          <a:ea typeface="Corbel"/>
          <a:cs typeface="Corbe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3"/>
          </a:solidFill>
        </a:fill>
      </a:tcStyle>
    </a:firstCol>
    <a:lastRow>
      <a:tcTxStyle b="on" i="on">
        <a:font>
          <a:latin typeface="Corbel"/>
          <a:ea typeface="Corbel"/>
          <a:cs typeface="Corbel"/>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3"/>
          </a:solidFill>
        </a:fill>
      </a:tcStyle>
    </a:lastRow>
    <a:firstRow>
      <a:tcTxStyle b="on" i="on">
        <a:font>
          <a:latin typeface="Corbel"/>
          <a:ea typeface="Corbel"/>
          <a:cs typeface="Corbe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3"/>
          </a:solidFill>
        </a:fill>
      </a:tcStyle>
    </a:firstRow>
  </a:tblStyle>
  <a:tblStyle styleId="{EEE7283C-3CF3-47DC-8721-378D4A62B228}" styleName="">
    <a:tblBg/>
    <a:wholeTbl>
      <a:tcTxStyle b="on" i="on">
        <a:font>
          <a:latin typeface="Corbel"/>
          <a:ea typeface="Corbel"/>
          <a:cs typeface="Corbel"/>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EFCAD4"/>
          </a:solidFill>
        </a:fill>
      </a:tcStyle>
    </a:wholeTbl>
    <a:band2H>
      <a:tcTxStyle b="def" i="def"/>
      <a:tcStyle>
        <a:tcBdr/>
        <a:fill>
          <a:solidFill>
            <a:srgbClr val="F7E6EB"/>
          </a:solidFill>
        </a:fill>
      </a:tcStyle>
    </a:band2H>
    <a:firstCol>
      <a:tcTxStyle b="on" i="on">
        <a:font>
          <a:latin typeface="Corbel"/>
          <a:ea typeface="Corbel"/>
          <a:cs typeface="Corbe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6"/>
          </a:solidFill>
        </a:fill>
      </a:tcStyle>
    </a:firstCol>
    <a:lastRow>
      <a:tcTxStyle b="on" i="on">
        <a:font>
          <a:latin typeface="Corbel"/>
          <a:ea typeface="Corbel"/>
          <a:cs typeface="Corbel"/>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6"/>
          </a:solidFill>
        </a:fill>
      </a:tcStyle>
    </a:lastRow>
    <a:firstRow>
      <a:tcTxStyle b="on" i="on">
        <a:font>
          <a:latin typeface="Corbel"/>
          <a:ea typeface="Corbel"/>
          <a:cs typeface="Corbe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6"/>
          </a:solidFill>
        </a:fill>
      </a:tcStyle>
    </a:firstRow>
  </a:tblStyle>
  <a:tblStyle styleId="{CF821DB8-F4EB-4A41-A1BA-3FCAFE7338EE}" styleName="">
    <a:tblBg/>
    <a:wholeTbl>
      <a:tcTxStyle b="on" i="on">
        <a:font>
          <a:latin typeface="Corbel"/>
          <a:ea typeface="Corbel"/>
          <a:cs typeface="Corbe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n">
        <a:font>
          <a:latin typeface="Corbel"/>
          <a:ea typeface="Corbel"/>
          <a:cs typeface="Corbe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n">
        <a:font>
          <a:latin typeface="Corbel"/>
          <a:ea typeface="Corbel"/>
          <a:cs typeface="Corbel"/>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Corbel"/>
          <a:ea typeface="Corbel"/>
          <a:cs typeface="Corbel"/>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n" i="on">
        <a:font>
          <a:latin typeface="Corbel"/>
          <a:ea typeface="Corbel"/>
          <a:cs typeface="Corbel"/>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b="def" i="def"/>
      <a:tcStyle>
        <a:tcBdr/>
        <a:fill>
          <a:solidFill>
            <a:srgbClr val="E6E6E6"/>
          </a:solidFill>
        </a:fill>
      </a:tcStyle>
    </a:band2H>
    <a:firstCol>
      <a:tcTxStyle b="on" i="on">
        <a:font>
          <a:latin typeface="Corbel"/>
          <a:ea typeface="Corbel"/>
          <a:cs typeface="Corbe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0000"/>
          </a:solidFill>
        </a:fill>
      </a:tcStyle>
    </a:firstCol>
    <a:lastRow>
      <a:tcTxStyle b="on" i="on">
        <a:font>
          <a:latin typeface="Corbel"/>
          <a:ea typeface="Corbel"/>
          <a:cs typeface="Corbel"/>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0000"/>
          </a:solidFill>
        </a:fill>
      </a:tcStyle>
    </a:lastRow>
    <a:firstRow>
      <a:tcTxStyle b="on" i="on">
        <a:font>
          <a:latin typeface="Corbel"/>
          <a:ea typeface="Corbel"/>
          <a:cs typeface="Corbe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0000"/>
          </a:solidFill>
        </a:fill>
      </a:tcStyle>
    </a:firstRow>
  </a:tblStyle>
  <a:tblStyle styleId="{2708684C-4D16-4618-839F-0558EEFCDFE6}" styleName="">
    <a:tblBg/>
    <a:wholeTbl>
      <a:tcTxStyle b="on" i="on">
        <a:font>
          <a:latin typeface="Corbel"/>
          <a:ea typeface="Corbel"/>
          <a:cs typeface="Corbe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alpha val="20000"/>
            </a:srgbClr>
          </a:solidFill>
        </a:fill>
      </a:tcStyle>
    </a:wholeTbl>
    <a:band2H>
      <a:tcTxStyle b="def" i="def"/>
      <a:tcStyle>
        <a:tcBdr/>
        <a:fill>
          <a:solidFill>
            <a:srgbClr val="FFFFFF"/>
          </a:solidFill>
        </a:fill>
      </a:tcStyle>
    </a:band2H>
    <a:firstCol>
      <a:tcTxStyle b="on" i="on">
        <a:font>
          <a:latin typeface="Corbel"/>
          <a:ea typeface="Corbel"/>
          <a:cs typeface="Corbe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alpha val="20000"/>
            </a:srgbClr>
          </a:solidFill>
        </a:fill>
      </a:tcStyle>
    </a:firstCol>
    <a:lastRow>
      <a:tcTxStyle b="on" i="on">
        <a:font>
          <a:latin typeface="Corbel"/>
          <a:ea typeface="Corbel"/>
          <a:cs typeface="Corbel"/>
        </a:font>
        <a:srgbClr val="FFFFFF"/>
      </a:tcTxStyle>
      <a:tcStyle>
        <a:tcBdr>
          <a:left>
            <a:ln w="12700" cap="flat">
              <a:solidFill>
                <a:srgbClr val="FFFFFF"/>
              </a:solidFill>
              <a:prstDash val="solid"/>
              <a:bevel/>
            </a:ln>
          </a:left>
          <a:right>
            <a:ln w="12700" cap="flat">
              <a:solidFill>
                <a:srgbClr val="FFFFFF"/>
              </a:solidFill>
              <a:prstDash val="solid"/>
              <a:bevel/>
            </a:ln>
          </a:right>
          <a:top>
            <a:ln w="508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noFill/>
        </a:fill>
      </a:tcStyle>
    </a:lastRow>
    <a:firstRow>
      <a:tcTxStyle b="on" i="on">
        <a:font>
          <a:latin typeface="Corbel"/>
          <a:ea typeface="Corbel"/>
          <a:cs typeface="Corbe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254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09" name="Shape 209"/>
          <p:cNvSpPr/>
          <p:nvPr>
            <p:ph type="sldImg"/>
          </p:nvPr>
        </p:nvSpPr>
        <p:spPr>
          <a:xfrm>
            <a:off x="1143000" y="685800"/>
            <a:ext cx="4572000" cy="3429000"/>
          </a:xfrm>
          <a:prstGeom prst="rect">
            <a:avLst/>
          </a:prstGeom>
        </p:spPr>
        <p:txBody>
          <a:bodyPr/>
          <a:lstStyle/>
          <a:p>
            <a:pPr/>
          </a:p>
        </p:txBody>
      </p:sp>
      <p:sp>
        <p:nvSpPr>
          <p:cNvPr id="210" name="Shape 21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 name="Shape 216"/>
          <p:cNvSpPr/>
          <p:nvPr>
            <p:ph type="sldImg"/>
          </p:nvPr>
        </p:nvSpPr>
        <p:spPr>
          <a:prstGeom prst="rect">
            <a:avLst/>
          </a:prstGeom>
        </p:spPr>
        <p:txBody>
          <a:bodyPr/>
          <a:lstStyle/>
          <a:p>
            <a:pPr/>
          </a:p>
        </p:txBody>
      </p:sp>
      <p:sp>
        <p:nvSpPr>
          <p:cNvPr id="217" name="Shape 217"/>
          <p:cNvSpPr/>
          <p:nvPr>
            <p:ph type="body" sz="quarter" idx="1"/>
          </p:nvPr>
        </p:nvSpPr>
        <p:spPr>
          <a:prstGeom prst="rect">
            <a:avLst/>
          </a:prstGeom>
        </p:spPr>
        <p:txBody>
          <a:bodyPr/>
          <a:lstStyle>
            <a:lvl1pPr>
              <a:lnSpc>
                <a:spcPct val="100000"/>
              </a:lnSpc>
              <a:defRPr sz="1200">
                <a:latin typeface="Calibri"/>
                <a:ea typeface="Calibri"/>
                <a:cs typeface="Calibri"/>
                <a:sym typeface="Calibri"/>
              </a:defRPr>
            </a:lvl1pPr>
          </a:lstStyle>
          <a:p>
            <a:pPr/>
            <a:r>
              <a:t>Hemorragias acima do ângulo de Treitz.</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Shape 254"/>
          <p:cNvSpPr/>
          <p:nvPr>
            <p:ph type="sldImg"/>
          </p:nvPr>
        </p:nvSpPr>
        <p:spPr>
          <a:prstGeom prst="rect">
            <a:avLst/>
          </a:prstGeom>
        </p:spPr>
        <p:txBody>
          <a:bodyPr/>
          <a:lstStyle/>
          <a:p>
            <a:pPr/>
          </a:p>
        </p:txBody>
      </p:sp>
      <p:sp>
        <p:nvSpPr>
          <p:cNvPr id="255" name="Shape 255"/>
          <p:cNvSpPr/>
          <p:nvPr>
            <p:ph type="body" sz="quarter" idx="1"/>
          </p:nvPr>
        </p:nvSpPr>
        <p:spPr>
          <a:prstGeom prst="rect">
            <a:avLst/>
          </a:prstGeom>
        </p:spPr>
        <p:txBody>
          <a:bodyPr/>
          <a:lstStyle/>
          <a:p>
            <a:pPr>
              <a:lnSpc>
                <a:spcPct val="100000"/>
              </a:lnSpc>
              <a:defRPr sz="1200">
                <a:latin typeface="Calibri"/>
                <a:ea typeface="Calibri"/>
                <a:cs typeface="Calibri"/>
                <a:sym typeface="Calibri"/>
              </a:defRPr>
            </a:pPr>
            <a:r>
              <a:t>Passos semelhantes a qualquer paciente com choque hipovolêmico. HMT de 30% em idosos e 20% em jovens saudáveis, sem instabilidade hemodinâmica.</a:t>
            </a:r>
          </a:p>
          <a:p>
            <a:pPr>
              <a:lnSpc>
                <a:spcPct val="100000"/>
              </a:lnSpc>
              <a:defRPr sz="1200">
                <a:latin typeface="Calibri"/>
                <a:ea typeface="Calibri"/>
                <a:cs typeface="Calibri"/>
                <a:sym typeface="Calibri"/>
              </a:defRPr>
            </a:pPr>
            <a:r>
              <a:t>IBP 80 mg EV bulus e 8 mg/h durante 72 horas. Oral por 8 semanas.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Shape 259"/>
          <p:cNvSpPr/>
          <p:nvPr>
            <p:ph type="sldImg"/>
          </p:nvPr>
        </p:nvSpPr>
        <p:spPr>
          <a:prstGeom prst="rect">
            <a:avLst/>
          </a:prstGeom>
        </p:spPr>
        <p:txBody>
          <a:bodyPr/>
          <a:lstStyle/>
          <a:p>
            <a:pPr/>
          </a:p>
        </p:txBody>
      </p:sp>
      <p:sp>
        <p:nvSpPr>
          <p:cNvPr id="260" name="Shape 260"/>
          <p:cNvSpPr/>
          <p:nvPr>
            <p:ph type="body" sz="quarter" idx="1"/>
          </p:nvPr>
        </p:nvSpPr>
        <p:spPr>
          <a:prstGeom prst="rect">
            <a:avLst/>
          </a:prstGeom>
        </p:spPr>
        <p:txBody>
          <a:bodyPr/>
          <a:lstStyle/>
          <a:p>
            <a:pPr>
              <a:lnSpc>
                <a:spcPct val="100000"/>
              </a:lnSpc>
              <a:defRPr sz="1200">
                <a:latin typeface="Calibri"/>
                <a:ea typeface="Calibri"/>
                <a:cs typeface="Calibri"/>
                <a:sym typeface="Calibri"/>
              </a:defRPr>
            </a:pPr>
            <a:r>
              <a:t>Acurácia de 95 %.</a:t>
            </a:r>
          </a:p>
          <a:p>
            <a:pPr>
              <a:lnSpc>
                <a:spcPct val="100000"/>
              </a:lnSpc>
              <a:defRPr sz="1200">
                <a:latin typeface="Calibri"/>
                <a:ea typeface="Calibri"/>
                <a:cs typeface="Calibri"/>
                <a:sym typeface="Calibri"/>
              </a:defRPr>
            </a:pPr>
            <a:r>
              <a:t>Ressangramento e indicação de hemostasia – sangramento ativo, vaso visível,coágulo aderido.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6" name="Shape 266"/>
          <p:cNvSpPr/>
          <p:nvPr>
            <p:ph type="sldImg"/>
          </p:nvPr>
        </p:nvSpPr>
        <p:spPr>
          <a:prstGeom prst="rect">
            <a:avLst/>
          </a:prstGeom>
        </p:spPr>
        <p:txBody>
          <a:bodyPr/>
          <a:lstStyle/>
          <a:p>
            <a:pPr/>
          </a:p>
        </p:txBody>
      </p:sp>
      <p:sp>
        <p:nvSpPr>
          <p:cNvPr id="267" name="Shape 267"/>
          <p:cNvSpPr/>
          <p:nvPr>
            <p:ph type="body" sz="quarter" idx="1"/>
          </p:nvPr>
        </p:nvSpPr>
        <p:spPr>
          <a:prstGeom prst="rect">
            <a:avLst/>
          </a:prstGeom>
        </p:spPr>
        <p:txBody>
          <a:bodyPr/>
          <a:lstStyle>
            <a:lvl1pPr>
              <a:lnSpc>
                <a:spcPct val="100000"/>
              </a:lnSpc>
              <a:defRPr sz="1200">
                <a:latin typeface="Calibri"/>
                <a:ea typeface="Calibri"/>
                <a:cs typeface="Calibri"/>
                <a:sym typeface="Calibri"/>
              </a:defRPr>
            </a:lvl1pPr>
          </a:lstStyle>
          <a:p>
            <a:pPr/>
            <a:r>
              <a:t>Técnica de resgate.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0" name="Shape 270"/>
          <p:cNvSpPr/>
          <p:nvPr>
            <p:ph type="sldImg"/>
          </p:nvPr>
        </p:nvSpPr>
        <p:spPr>
          <a:prstGeom prst="rect">
            <a:avLst/>
          </a:prstGeom>
        </p:spPr>
        <p:txBody>
          <a:bodyPr/>
          <a:lstStyle/>
          <a:p>
            <a:pPr/>
          </a:p>
        </p:txBody>
      </p:sp>
      <p:sp>
        <p:nvSpPr>
          <p:cNvPr id="271" name="Shape 271"/>
          <p:cNvSpPr/>
          <p:nvPr>
            <p:ph type="body" sz="quarter" idx="1"/>
          </p:nvPr>
        </p:nvSpPr>
        <p:spPr>
          <a:prstGeom prst="rect">
            <a:avLst/>
          </a:prstGeom>
        </p:spPr>
        <p:txBody>
          <a:bodyPr/>
          <a:lstStyle/>
          <a:p>
            <a:pPr>
              <a:lnSpc>
                <a:spcPct val="100000"/>
              </a:lnSpc>
              <a:defRPr sz="1200">
                <a:latin typeface="Calibri"/>
                <a:ea typeface="Calibri"/>
                <a:cs typeface="Calibri"/>
                <a:sym typeface="Calibri"/>
              </a:defRPr>
            </a:pPr>
            <a:r>
              <a:t>Passos semelhantes a qualquer paciente com choque hipovolêmico. HMT de 30% em idosos e 20% em jovens saudáveis, sem instabilidade hemodinâmica.</a:t>
            </a:r>
          </a:p>
          <a:p>
            <a:pPr>
              <a:lnSpc>
                <a:spcPct val="100000"/>
              </a:lnSpc>
              <a:defRPr sz="1200">
                <a:latin typeface="Calibri"/>
                <a:ea typeface="Calibri"/>
                <a:cs typeface="Calibri"/>
                <a:sym typeface="Calibri"/>
              </a:defRPr>
            </a:pPr>
            <a:r>
              <a:t>IBP 80 mg EV bulus e 8 mg/h durante 72 horas. Oral por 8 semanas.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4" name="Shape 274"/>
          <p:cNvSpPr/>
          <p:nvPr>
            <p:ph type="sldImg"/>
          </p:nvPr>
        </p:nvSpPr>
        <p:spPr>
          <a:prstGeom prst="rect">
            <a:avLst/>
          </a:prstGeom>
        </p:spPr>
        <p:txBody>
          <a:bodyPr/>
          <a:lstStyle/>
          <a:p>
            <a:pPr/>
          </a:p>
        </p:txBody>
      </p:sp>
      <p:sp>
        <p:nvSpPr>
          <p:cNvPr id="275" name="Shape 275"/>
          <p:cNvSpPr/>
          <p:nvPr>
            <p:ph type="body" sz="quarter" idx="1"/>
          </p:nvPr>
        </p:nvSpPr>
        <p:spPr>
          <a:prstGeom prst="rect">
            <a:avLst/>
          </a:prstGeom>
        </p:spPr>
        <p:txBody>
          <a:bodyPr/>
          <a:lstStyle/>
          <a:p>
            <a:pPr>
              <a:lnSpc>
                <a:spcPct val="100000"/>
              </a:lnSpc>
              <a:defRPr sz="1200">
                <a:latin typeface="Calibri"/>
                <a:ea typeface="Calibri"/>
                <a:cs typeface="Calibri"/>
                <a:sym typeface="Calibri"/>
              </a:defRPr>
            </a:pPr>
            <a:r>
              <a:t>Passos semelhantes a qualquer paciente com choque hipovolêmico. HMT de 30% em idosos e 20% em jovens saudáveis, sem instabilidade hemodinâmica.</a:t>
            </a:r>
          </a:p>
          <a:p>
            <a:pPr>
              <a:lnSpc>
                <a:spcPct val="100000"/>
              </a:lnSpc>
              <a:defRPr sz="1200">
                <a:latin typeface="Calibri"/>
                <a:ea typeface="Calibri"/>
                <a:cs typeface="Calibri"/>
                <a:sym typeface="Calibri"/>
              </a:defRPr>
            </a:pPr>
            <a:r>
              <a:t>IBP 80 mg EV bulus e 8 mg/h durante 72 horas. Oral por 8 semanas.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2" name="Shape 282"/>
          <p:cNvSpPr/>
          <p:nvPr>
            <p:ph type="sldImg"/>
          </p:nvPr>
        </p:nvSpPr>
        <p:spPr>
          <a:prstGeom prst="rect">
            <a:avLst/>
          </a:prstGeom>
        </p:spPr>
        <p:txBody>
          <a:bodyPr/>
          <a:lstStyle/>
          <a:p>
            <a:pPr/>
          </a:p>
        </p:txBody>
      </p:sp>
      <p:sp>
        <p:nvSpPr>
          <p:cNvPr id="283" name="Shape 283"/>
          <p:cNvSpPr/>
          <p:nvPr>
            <p:ph type="body" sz="quarter" idx="1"/>
          </p:nvPr>
        </p:nvSpPr>
        <p:spPr>
          <a:prstGeom prst="rect">
            <a:avLst/>
          </a:prstGeom>
        </p:spPr>
        <p:txBody>
          <a:bodyPr/>
          <a:lstStyle>
            <a:lvl1pPr>
              <a:lnSpc>
                <a:spcPct val="100000"/>
              </a:lnSpc>
              <a:defRPr sz="1200">
                <a:latin typeface="Calibri"/>
                <a:ea typeface="Calibri"/>
                <a:cs typeface="Calibri"/>
                <a:sym typeface="Calibri"/>
              </a:defRPr>
            </a:lvl1pPr>
          </a:lstStyle>
          <a:p>
            <a:pPr/>
            <a:r>
              <a:t>Cintilografia com hemácias marcadas até 0,1 ml/min. Capacidade de reduzir as arteriografias negativas.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 name="Shape 309"/>
          <p:cNvSpPr/>
          <p:nvPr>
            <p:ph type="sldImg"/>
          </p:nvPr>
        </p:nvSpPr>
        <p:spPr>
          <a:prstGeom prst="rect">
            <a:avLst/>
          </a:prstGeom>
        </p:spPr>
        <p:txBody>
          <a:bodyPr/>
          <a:lstStyle/>
          <a:p>
            <a:pPr/>
          </a:p>
        </p:txBody>
      </p:sp>
      <p:sp>
        <p:nvSpPr>
          <p:cNvPr id="310" name="Shape 310"/>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a:r>
              <a:t>Additionally, the GI tract has a rich collateral blood supply, with extensive vascular arcades that allow for safe embolization if certain principles are observed. The objective of embolization therapy is to achieve a compromise between selective arterial inflow reduction and maintenance of collateral arterial blood flow. Thus, arterial inflow must be sufficiently decreased to allow for hemostasis, but not to the extent that causes complete devascularization. This goal under- scores the importance of both an intact coagulation cascade and a superselective embolization.11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 name="Shape 314"/>
          <p:cNvSpPr/>
          <p:nvPr>
            <p:ph type="sldImg"/>
          </p:nvPr>
        </p:nvSpPr>
        <p:spPr>
          <a:prstGeom prst="rect">
            <a:avLst/>
          </a:prstGeom>
        </p:spPr>
        <p:txBody>
          <a:bodyPr/>
          <a:lstStyle/>
          <a:p>
            <a:pPr/>
          </a:p>
        </p:txBody>
      </p:sp>
      <p:sp>
        <p:nvSpPr>
          <p:cNvPr id="315" name="Shape 315"/>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vl2pPr indent="0" defTabSz="914400">
              <a:lnSpc>
                <a:spcPct val="100000"/>
              </a:lnSpc>
              <a:defRPr sz="1200">
                <a:latin typeface="Calibri"/>
                <a:ea typeface="Calibri"/>
                <a:cs typeface="Calibri"/>
                <a:sym typeface="Calibri"/>
              </a:defRPr>
            </a:lvl2pPr>
          </a:lstStyle>
          <a:p>
            <a:pPr/>
            <a:r>
              <a:t>The optimal level of embolization varies according to the site of hemorrhage. In general, we deploy embolic agents as selectively as possible and prefer not to routinely attempt embolization unless a microcatheter has been advanced close to the bleeding point. The risk of infarction is related to both the embolic agent and the proximity of embolization. In the colon, for example, ischemia and infarction may result from embolization of proximal branches supplying a large area of bowel or embolization of multiple distal arteries that do not have sufficient collateral flow. Submucosal collateral blood flow may be preserved only when arteries to a short segment of bowel are embolized, so one should attempt to occlude arteries to as short a segment of bowel as possible </a:t>
            </a:r>
          </a:p>
          <a:p>
            <a:pPr lvl="1"/>
            <a:r>
              <a:t>Grandes áreas intestinais embolizadas não apresentam circulação colateral suficiente</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20" name="Texto do Título"/>
          <p:cNvSpPr txBox="1"/>
          <p:nvPr>
            <p:ph type="title"/>
          </p:nvPr>
        </p:nvSpPr>
        <p:spPr>
          <a:prstGeom prst="rect">
            <a:avLst/>
          </a:prstGeom>
        </p:spPr>
        <p:txBody>
          <a:bodyPr/>
          <a:lstStyle/>
          <a:p>
            <a:pPr/>
            <a:r>
              <a:t>Texto do Título</a:t>
            </a:r>
          </a:p>
        </p:txBody>
      </p:sp>
      <p:sp>
        <p:nvSpPr>
          <p:cNvPr id="21" name="Nível de Corpo Um…"/>
          <p:cNvSpPr txBox="1"/>
          <p:nvPr>
            <p:ph type="body" idx="1"/>
          </p:nvPr>
        </p:nvSpPr>
        <p:spPr>
          <a:prstGeom prst="rect">
            <a:avLst/>
          </a:prstGeom>
        </p:spPr>
        <p:txBody>
          <a:bodyPr/>
          <a:lstStyle/>
          <a:p>
            <a:pPr/>
            <a:r>
              <a:t>Nível de Corpo Um</a:t>
            </a:r>
          </a:p>
          <a:p>
            <a:pPr lvl="1"/>
            <a:r>
              <a:t>Nível de Corpo Dois</a:t>
            </a:r>
          </a:p>
          <a:p>
            <a:pPr lvl="2"/>
            <a:r>
              <a:t>Nível de Corpo Três</a:t>
            </a:r>
          </a:p>
          <a:p>
            <a:pPr lvl="3"/>
            <a:r>
              <a:t>Nível de Corpo Quatro</a:t>
            </a:r>
          </a:p>
          <a:p>
            <a:pPr lvl="4"/>
            <a:r>
              <a:t>Nível de Corpo Cinco</a:t>
            </a:r>
          </a:p>
        </p:txBody>
      </p:sp>
      <p:sp>
        <p:nvSpPr>
          <p:cNvPr id="22"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sp>
        <p:nvSpPr>
          <p:cNvPr id="29" name="Retângulo"/>
          <p:cNvSpPr/>
          <p:nvPr/>
        </p:nvSpPr>
        <p:spPr>
          <a:xfrm>
            <a:off x="0" y="0"/>
            <a:ext cx="365125" cy="6854825"/>
          </a:xfrm>
          <a:prstGeom prst="rect">
            <a:avLst/>
          </a:prstGeom>
          <a:solidFill>
            <a:srgbClr val="FFFFFF"/>
          </a:solidFill>
          <a:ln w="12700">
            <a:miter lim="400000"/>
          </a:ln>
        </p:spPr>
        <p:txBody>
          <a:bodyPr lIns="45719" rIns="45719" anchor="ctr"/>
          <a:lstStyle/>
          <a:p>
            <a:pPr algn="ctr">
              <a:defRPr sz="1800">
                <a:solidFill>
                  <a:srgbClr val="FFFFFF"/>
                </a:solidFill>
              </a:defRPr>
            </a:pPr>
          </a:p>
        </p:txBody>
      </p:sp>
      <p:sp>
        <p:nvSpPr>
          <p:cNvPr id="30" name="Retângulo"/>
          <p:cNvSpPr/>
          <p:nvPr/>
        </p:nvSpPr>
        <p:spPr>
          <a:xfrm>
            <a:off x="309562" y="681037"/>
            <a:ext cx="46039" cy="365126"/>
          </a:xfrm>
          <a:prstGeom prst="rect">
            <a:avLst/>
          </a:prstGeom>
          <a:solidFill>
            <a:srgbClr val="000000"/>
          </a:solidFill>
          <a:ln w="12700">
            <a:miter lim="400000"/>
          </a:ln>
        </p:spPr>
        <p:txBody>
          <a:bodyPr lIns="45719" rIns="45719" anchor="ctr"/>
          <a:lstStyle/>
          <a:p>
            <a:pPr algn="ctr">
              <a:defRPr sz="1800">
                <a:solidFill>
                  <a:srgbClr val="FFFFFF"/>
                </a:solidFill>
              </a:defRPr>
            </a:pPr>
          </a:p>
        </p:txBody>
      </p:sp>
      <p:sp>
        <p:nvSpPr>
          <p:cNvPr id="31" name="Retângulo"/>
          <p:cNvSpPr/>
          <p:nvPr/>
        </p:nvSpPr>
        <p:spPr>
          <a:xfrm>
            <a:off x="268287" y="681037"/>
            <a:ext cx="28576" cy="365126"/>
          </a:xfrm>
          <a:prstGeom prst="rect">
            <a:avLst/>
          </a:prstGeom>
          <a:solidFill>
            <a:srgbClr val="000000"/>
          </a:solidFill>
          <a:ln w="12700">
            <a:miter lim="400000"/>
          </a:ln>
        </p:spPr>
        <p:txBody>
          <a:bodyPr lIns="45719" rIns="45719" anchor="ctr"/>
          <a:lstStyle/>
          <a:p>
            <a:pPr algn="ctr">
              <a:defRPr sz="1800">
                <a:solidFill>
                  <a:srgbClr val="FFFFFF"/>
                </a:solidFill>
              </a:defRPr>
            </a:pPr>
          </a:p>
        </p:txBody>
      </p:sp>
      <p:sp>
        <p:nvSpPr>
          <p:cNvPr id="32" name="Retângulo"/>
          <p:cNvSpPr/>
          <p:nvPr/>
        </p:nvSpPr>
        <p:spPr>
          <a:xfrm>
            <a:off x="249237" y="681037"/>
            <a:ext cx="9526" cy="365126"/>
          </a:xfrm>
          <a:prstGeom prst="rect">
            <a:avLst/>
          </a:prstGeom>
          <a:solidFill>
            <a:srgbClr val="000000"/>
          </a:solidFill>
          <a:ln w="12700">
            <a:miter lim="400000"/>
          </a:ln>
        </p:spPr>
        <p:txBody>
          <a:bodyPr lIns="45719" rIns="45719" anchor="ctr"/>
          <a:lstStyle/>
          <a:p>
            <a:pPr algn="ctr">
              <a:defRPr sz="1800">
                <a:solidFill>
                  <a:srgbClr val="FFFFFF"/>
                </a:solidFill>
              </a:defRPr>
            </a:pPr>
          </a:p>
        </p:txBody>
      </p:sp>
      <p:sp>
        <p:nvSpPr>
          <p:cNvPr id="33" name="Retângulo"/>
          <p:cNvSpPr/>
          <p:nvPr/>
        </p:nvSpPr>
        <p:spPr>
          <a:xfrm>
            <a:off x="222250" y="681037"/>
            <a:ext cx="7938" cy="365126"/>
          </a:xfrm>
          <a:prstGeom prst="rect">
            <a:avLst/>
          </a:prstGeom>
          <a:solidFill>
            <a:srgbClr val="000000"/>
          </a:solidFill>
          <a:ln w="12700">
            <a:miter lim="400000"/>
          </a:ln>
        </p:spPr>
        <p:txBody>
          <a:bodyPr lIns="45719" rIns="45719" anchor="ctr"/>
          <a:lstStyle/>
          <a:p>
            <a:pPr algn="ctr">
              <a:defRPr sz="1800">
                <a:solidFill>
                  <a:srgbClr val="FFFFFF"/>
                </a:solidFill>
              </a:defRPr>
            </a:pPr>
          </a:p>
        </p:txBody>
      </p:sp>
      <p:sp>
        <p:nvSpPr>
          <p:cNvPr id="34" name="Retângulo"/>
          <p:cNvSpPr/>
          <p:nvPr/>
        </p:nvSpPr>
        <p:spPr>
          <a:xfrm>
            <a:off x="255587" y="5046662"/>
            <a:ext cx="73026" cy="1692276"/>
          </a:xfrm>
          <a:prstGeom prst="rect">
            <a:avLst/>
          </a:prstGeom>
          <a:solidFill>
            <a:schemeClr val="accent2"/>
          </a:solidFill>
          <a:ln w="12700">
            <a:miter lim="400000"/>
          </a:ln>
        </p:spPr>
        <p:txBody>
          <a:bodyPr lIns="45719" rIns="45719" anchor="ctr"/>
          <a:lstStyle/>
          <a:p>
            <a:pPr algn="ctr">
              <a:defRPr sz="1800">
                <a:solidFill>
                  <a:srgbClr val="FFFFFF"/>
                </a:solidFill>
              </a:defRPr>
            </a:pPr>
          </a:p>
        </p:txBody>
      </p:sp>
      <p:sp>
        <p:nvSpPr>
          <p:cNvPr id="35" name="Retângulo"/>
          <p:cNvSpPr/>
          <p:nvPr/>
        </p:nvSpPr>
        <p:spPr>
          <a:xfrm>
            <a:off x="255587" y="4797425"/>
            <a:ext cx="73026" cy="228600"/>
          </a:xfrm>
          <a:prstGeom prst="rect">
            <a:avLst/>
          </a:prstGeom>
          <a:solidFill>
            <a:srgbClr val="FEB80A"/>
          </a:solidFill>
          <a:ln w="12700">
            <a:miter lim="400000"/>
          </a:ln>
        </p:spPr>
        <p:txBody>
          <a:bodyPr lIns="45719" rIns="45719" anchor="ctr"/>
          <a:lstStyle/>
          <a:p>
            <a:pPr algn="ctr">
              <a:defRPr sz="1800">
                <a:solidFill>
                  <a:srgbClr val="FFFFFF"/>
                </a:solidFill>
              </a:defRPr>
            </a:pPr>
          </a:p>
        </p:txBody>
      </p:sp>
      <p:sp>
        <p:nvSpPr>
          <p:cNvPr id="36" name="Retângulo"/>
          <p:cNvSpPr/>
          <p:nvPr/>
        </p:nvSpPr>
        <p:spPr>
          <a:xfrm>
            <a:off x="255587" y="4637087"/>
            <a:ext cx="73026" cy="138113"/>
          </a:xfrm>
          <a:prstGeom prst="rect">
            <a:avLst/>
          </a:prstGeom>
          <a:solidFill>
            <a:srgbClr val="4E5B6F"/>
          </a:solidFill>
          <a:ln w="12700">
            <a:miter lim="400000"/>
          </a:ln>
        </p:spPr>
        <p:txBody>
          <a:bodyPr lIns="45719" rIns="45719" anchor="ctr"/>
          <a:lstStyle/>
          <a:p>
            <a:pPr algn="ctr">
              <a:defRPr sz="1800">
                <a:solidFill>
                  <a:srgbClr val="FFFFFF"/>
                </a:solidFill>
              </a:defRPr>
            </a:pPr>
          </a:p>
        </p:txBody>
      </p:sp>
      <p:sp>
        <p:nvSpPr>
          <p:cNvPr id="37" name="Quadrado"/>
          <p:cNvSpPr/>
          <p:nvPr/>
        </p:nvSpPr>
        <p:spPr>
          <a:xfrm>
            <a:off x="255587" y="4541837"/>
            <a:ext cx="73026" cy="74613"/>
          </a:xfrm>
          <a:prstGeom prst="rect">
            <a:avLst/>
          </a:prstGeom>
          <a:solidFill>
            <a:schemeClr val="accent2"/>
          </a:solidFill>
          <a:ln w="12700">
            <a:miter lim="400000"/>
          </a:ln>
        </p:spPr>
        <p:txBody>
          <a:bodyPr lIns="45719" rIns="45719" anchor="ctr"/>
          <a:lstStyle/>
          <a:p>
            <a:pPr algn="ctr">
              <a:defRPr sz="1800">
                <a:solidFill>
                  <a:srgbClr val="FFFFFF"/>
                </a:solidFill>
              </a:defRPr>
            </a:pPr>
          </a:p>
        </p:txBody>
      </p:sp>
      <p:sp>
        <p:nvSpPr>
          <p:cNvPr id="38"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0">
    <p:spTree>
      <p:nvGrpSpPr>
        <p:cNvPr id="1" name=""/>
        <p:cNvGrpSpPr/>
        <p:nvPr/>
      </p:nvGrpSpPr>
      <p:grpSpPr>
        <a:xfrm>
          <a:off x="0" y="0"/>
          <a:ext cx="0" cy="0"/>
          <a:chOff x="0" y="0"/>
          <a:chExt cx="0" cy="0"/>
        </a:xfrm>
      </p:grpSpPr>
      <p:sp>
        <p:nvSpPr>
          <p:cNvPr id="45"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sp>
        <p:nvSpPr>
          <p:cNvPr id="52"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0">
    <p:spTree>
      <p:nvGrpSpPr>
        <p:cNvPr id="1" name=""/>
        <p:cNvGrpSpPr/>
        <p:nvPr/>
      </p:nvGrpSpPr>
      <p:grpSpPr>
        <a:xfrm>
          <a:off x="0" y="0"/>
          <a:ext cx="0" cy="0"/>
          <a:chOff x="0" y="0"/>
          <a:chExt cx="0" cy="0"/>
        </a:xfrm>
      </p:grpSpPr>
      <p:sp>
        <p:nvSpPr>
          <p:cNvPr id="59"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sp>
        <p:nvSpPr>
          <p:cNvPr id="66" name="Forma"/>
          <p:cNvSpPr/>
          <p:nvPr/>
        </p:nvSpPr>
        <p:spPr>
          <a:xfrm>
            <a:off x="4829175" y="2139950"/>
            <a:ext cx="4321175" cy="47244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5684" y="9755"/>
                </a:lnTo>
                <a:lnTo>
                  <a:pt x="21600" y="0"/>
                </a:lnTo>
                <a:lnTo>
                  <a:pt x="21600" y="348"/>
                </a:lnTo>
                <a:lnTo>
                  <a:pt x="5874" y="9915"/>
                </a:lnTo>
                <a:lnTo>
                  <a:pt x="379" y="21600"/>
                </a:lnTo>
                <a:close/>
              </a:path>
            </a:pathLst>
          </a:custGeom>
          <a:ln w="3175">
            <a:solidFill>
              <a:schemeClr val="accent2">
                <a:alpha val="52940"/>
              </a:schemeClr>
            </a:solidFill>
          </a:ln>
        </p:spPr>
        <p:txBody>
          <a:bodyPr lIns="45719" rIns="45719"/>
          <a:lstStyle/>
          <a:p>
            <a:pPr>
              <a:defRPr sz="1800">
                <a:solidFill>
                  <a:srgbClr val="FFFFFF"/>
                </a:solidFill>
              </a:defRPr>
            </a:pPr>
          </a:p>
        </p:txBody>
      </p:sp>
      <p:sp>
        <p:nvSpPr>
          <p:cNvPr id="67" name="Forma"/>
          <p:cNvSpPr/>
          <p:nvPr/>
        </p:nvSpPr>
        <p:spPr>
          <a:xfrm>
            <a:off x="374650" y="0"/>
            <a:ext cx="5513388" cy="661511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349"/>
                </a:moveTo>
                <a:lnTo>
                  <a:pt x="0" y="21600"/>
                </a:lnTo>
                <a:lnTo>
                  <a:pt x="21600" y="13814"/>
                </a:lnTo>
                <a:lnTo>
                  <a:pt x="17753" y="0"/>
                </a:lnTo>
                <a:lnTo>
                  <a:pt x="17458" y="0"/>
                </a:lnTo>
                <a:lnTo>
                  <a:pt x="21360" y="13704"/>
                </a:lnTo>
                <a:lnTo>
                  <a:pt x="0" y="21349"/>
                </a:lnTo>
                <a:close/>
              </a:path>
            </a:pathLst>
          </a:custGeom>
          <a:ln w="3175">
            <a:solidFill>
              <a:schemeClr val="accent2">
                <a:alpha val="52940"/>
              </a:schemeClr>
            </a:solidFill>
          </a:ln>
        </p:spPr>
        <p:txBody>
          <a:bodyPr lIns="45719" rIns="45719"/>
          <a:lstStyle/>
          <a:p>
            <a:pPr>
              <a:defRPr sz="1800">
                <a:solidFill>
                  <a:srgbClr val="FFFFFF"/>
                </a:solidFill>
              </a:defRPr>
            </a:pPr>
          </a:p>
        </p:txBody>
      </p:sp>
      <p:sp>
        <p:nvSpPr>
          <p:cNvPr id="68" name="Triângulo"/>
          <p:cNvSpPr/>
          <p:nvPr/>
        </p:nvSpPr>
        <p:spPr>
          <a:xfrm rot="5236414">
            <a:off x="4461668" y="1483518"/>
            <a:ext cx="4114801" cy="118903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lnTo>
                  <a:pt x="0" y="771"/>
                </a:lnTo>
                <a:lnTo>
                  <a:pt x="0" y="0"/>
                </a:lnTo>
                <a:close/>
              </a:path>
            </a:pathLst>
          </a:custGeom>
          <a:solidFill>
            <a:srgbClr val="586986">
              <a:alpha val="30195"/>
            </a:srgbClr>
          </a:solidFill>
          <a:ln w="12700">
            <a:miter lim="400000"/>
          </a:ln>
        </p:spPr>
        <p:txBody>
          <a:bodyPr lIns="45719" rIns="45719"/>
          <a:lstStyle/>
          <a:p>
            <a:pPr>
              <a:defRPr sz="1800">
                <a:solidFill>
                  <a:srgbClr val="FFFFFF"/>
                </a:solidFill>
              </a:defRPr>
            </a:pPr>
          </a:p>
        </p:txBody>
      </p:sp>
      <p:sp>
        <p:nvSpPr>
          <p:cNvPr id="69" name="Triângulo"/>
          <p:cNvSpPr/>
          <p:nvPr/>
        </p:nvSpPr>
        <p:spPr>
          <a:xfrm>
            <a:off x="5943600" y="0"/>
            <a:ext cx="2743200" cy="4267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00" y="0"/>
                </a:moveTo>
                <a:lnTo>
                  <a:pt x="21600" y="0"/>
                </a:lnTo>
                <a:lnTo>
                  <a:pt x="0" y="21600"/>
                </a:lnTo>
                <a:lnTo>
                  <a:pt x="13800" y="0"/>
                </a:lnTo>
                <a:close/>
              </a:path>
            </a:pathLst>
          </a:custGeom>
          <a:solidFill>
            <a:srgbClr val="556989">
              <a:alpha val="30195"/>
            </a:srgbClr>
          </a:solidFill>
          <a:ln w="12700">
            <a:miter lim="400000"/>
          </a:ln>
        </p:spPr>
        <p:txBody>
          <a:bodyPr lIns="45719" rIns="45719"/>
          <a:lstStyle/>
          <a:p>
            <a:pPr>
              <a:defRPr sz="1800">
                <a:solidFill>
                  <a:srgbClr val="FFFFFF"/>
                </a:solidFill>
              </a:defRPr>
            </a:pPr>
          </a:p>
        </p:txBody>
      </p:sp>
      <p:sp>
        <p:nvSpPr>
          <p:cNvPr id="70" name="Triângulo"/>
          <p:cNvSpPr/>
          <p:nvPr/>
        </p:nvSpPr>
        <p:spPr>
          <a:xfrm>
            <a:off x="5943600" y="4267200"/>
            <a:ext cx="3200400" cy="1143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7200"/>
                </a:lnTo>
                <a:lnTo>
                  <a:pt x="21600" y="21600"/>
                </a:lnTo>
                <a:lnTo>
                  <a:pt x="0" y="0"/>
                </a:lnTo>
                <a:close/>
              </a:path>
            </a:pathLst>
          </a:custGeom>
          <a:solidFill>
            <a:srgbClr val="556989">
              <a:alpha val="30195"/>
            </a:srgbClr>
          </a:solidFill>
          <a:ln w="12700">
            <a:miter lim="400000"/>
          </a:ln>
        </p:spPr>
        <p:txBody>
          <a:bodyPr lIns="45719" rIns="45719"/>
          <a:lstStyle/>
          <a:p>
            <a:pPr>
              <a:defRPr sz="1800">
                <a:solidFill>
                  <a:srgbClr val="FFFFFF"/>
                </a:solidFill>
              </a:defRPr>
            </a:pPr>
          </a:p>
        </p:txBody>
      </p:sp>
      <p:sp>
        <p:nvSpPr>
          <p:cNvPr id="71" name="Triângulo"/>
          <p:cNvSpPr/>
          <p:nvPr/>
        </p:nvSpPr>
        <p:spPr>
          <a:xfrm>
            <a:off x="5943600" y="0"/>
            <a:ext cx="1371600" cy="4267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21600"/>
                </a:lnTo>
                <a:lnTo>
                  <a:pt x="19200" y="0"/>
                </a:lnTo>
                <a:lnTo>
                  <a:pt x="21600" y="0"/>
                </a:lnTo>
                <a:close/>
              </a:path>
            </a:pathLst>
          </a:custGeom>
          <a:solidFill>
            <a:srgbClr val="556989">
              <a:alpha val="30195"/>
            </a:srgbClr>
          </a:solidFill>
          <a:ln w="12700">
            <a:miter lim="400000"/>
          </a:ln>
        </p:spPr>
        <p:txBody>
          <a:bodyPr lIns="45719" rIns="45719"/>
          <a:lstStyle/>
          <a:p>
            <a:pPr>
              <a:defRPr sz="1800">
                <a:solidFill>
                  <a:srgbClr val="FFFFFF"/>
                </a:solidFill>
              </a:defRPr>
            </a:pPr>
          </a:p>
        </p:txBody>
      </p:sp>
      <p:sp>
        <p:nvSpPr>
          <p:cNvPr id="72" name="Triângulo"/>
          <p:cNvSpPr/>
          <p:nvPr/>
        </p:nvSpPr>
        <p:spPr>
          <a:xfrm>
            <a:off x="5948362" y="4246562"/>
            <a:ext cx="2090738" cy="26114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565" y="21600"/>
                </a:moveTo>
                <a:lnTo>
                  <a:pt x="21600" y="21600"/>
                </a:lnTo>
                <a:lnTo>
                  <a:pt x="0" y="0"/>
                </a:lnTo>
                <a:lnTo>
                  <a:pt x="17565" y="21600"/>
                </a:lnTo>
                <a:close/>
              </a:path>
            </a:pathLst>
          </a:custGeom>
          <a:solidFill>
            <a:srgbClr val="556989">
              <a:alpha val="30195"/>
            </a:srgbClr>
          </a:solidFill>
          <a:ln w="12700">
            <a:miter lim="400000"/>
          </a:ln>
        </p:spPr>
        <p:txBody>
          <a:bodyPr lIns="45719" rIns="45719"/>
          <a:lstStyle/>
          <a:p>
            <a:pPr>
              <a:defRPr sz="1800">
                <a:solidFill>
                  <a:srgbClr val="FFFFFF"/>
                </a:solidFill>
              </a:defRPr>
            </a:pPr>
          </a:p>
        </p:txBody>
      </p:sp>
      <p:sp>
        <p:nvSpPr>
          <p:cNvPr id="73" name="Triângulo"/>
          <p:cNvSpPr/>
          <p:nvPr/>
        </p:nvSpPr>
        <p:spPr>
          <a:xfrm>
            <a:off x="5943600" y="4267200"/>
            <a:ext cx="1600200" cy="2590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0"/>
                </a:lnTo>
                <a:lnTo>
                  <a:pt x="20571" y="21600"/>
                </a:lnTo>
                <a:lnTo>
                  <a:pt x="21600" y="21600"/>
                </a:lnTo>
                <a:close/>
              </a:path>
            </a:pathLst>
          </a:custGeom>
          <a:solidFill>
            <a:srgbClr val="556989">
              <a:alpha val="30195"/>
            </a:srgbClr>
          </a:solidFill>
          <a:ln w="12700">
            <a:miter lim="400000"/>
          </a:ln>
        </p:spPr>
        <p:txBody>
          <a:bodyPr lIns="45719" rIns="45719"/>
          <a:lstStyle/>
          <a:p>
            <a:pPr>
              <a:defRPr sz="1800">
                <a:solidFill>
                  <a:srgbClr val="FFFFFF"/>
                </a:solidFill>
              </a:defRPr>
            </a:pPr>
          </a:p>
        </p:txBody>
      </p:sp>
      <p:sp>
        <p:nvSpPr>
          <p:cNvPr id="74" name="Triângulo"/>
          <p:cNvSpPr/>
          <p:nvPr/>
        </p:nvSpPr>
        <p:spPr>
          <a:xfrm>
            <a:off x="5943600" y="1371600"/>
            <a:ext cx="3200400" cy="28956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1705"/>
                </a:lnTo>
                <a:lnTo>
                  <a:pt x="0" y="21600"/>
                </a:lnTo>
                <a:lnTo>
                  <a:pt x="21600" y="0"/>
                </a:lnTo>
                <a:close/>
              </a:path>
            </a:pathLst>
          </a:custGeom>
          <a:solidFill>
            <a:srgbClr val="556989">
              <a:alpha val="30195"/>
            </a:srgbClr>
          </a:solidFill>
          <a:ln w="12700">
            <a:miter lim="400000"/>
          </a:ln>
        </p:spPr>
        <p:txBody>
          <a:bodyPr lIns="45719" rIns="45719"/>
          <a:lstStyle/>
          <a:p>
            <a:pPr>
              <a:defRPr sz="1800">
                <a:solidFill>
                  <a:srgbClr val="FFFFFF"/>
                </a:solidFill>
              </a:defRPr>
            </a:pPr>
          </a:p>
        </p:txBody>
      </p:sp>
      <p:sp>
        <p:nvSpPr>
          <p:cNvPr id="75" name="Triângulo"/>
          <p:cNvSpPr/>
          <p:nvPr/>
        </p:nvSpPr>
        <p:spPr>
          <a:xfrm>
            <a:off x="5943600" y="1752600"/>
            <a:ext cx="3200400" cy="25146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21600"/>
                </a:lnTo>
                <a:lnTo>
                  <a:pt x="21600" y="655"/>
                </a:lnTo>
                <a:lnTo>
                  <a:pt x="21600" y="0"/>
                </a:lnTo>
                <a:close/>
              </a:path>
            </a:pathLst>
          </a:custGeom>
          <a:solidFill>
            <a:srgbClr val="556989">
              <a:alpha val="30195"/>
            </a:srgbClr>
          </a:solidFill>
          <a:ln w="12700">
            <a:miter lim="400000"/>
          </a:ln>
        </p:spPr>
        <p:txBody>
          <a:bodyPr lIns="45719" rIns="45719"/>
          <a:lstStyle/>
          <a:p>
            <a:pPr>
              <a:defRPr sz="1800">
                <a:solidFill>
                  <a:srgbClr val="FFFFFF"/>
                </a:solidFill>
              </a:defRPr>
            </a:pPr>
          </a:p>
        </p:txBody>
      </p:sp>
      <p:sp>
        <p:nvSpPr>
          <p:cNvPr id="76" name="Triângulo"/>
          <p:cNvSpPr/>
          <p:nvPr/>
        </p:nvSpPr>
        <p:spPr>
          <a:xfrm>
            <a:off x="990600" y="4267200"/>
            <a:ext cx="4953000" cy="2590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7311" y="21600"/>
                </a:lnTo>
                <a:lnTo>
                  <a:pt x="0" y="21600"/>
                </a:lnTo>
                <a:close/>
              </a:path>
            </a:pathLst>
          </a:custGeom>
          <a:solidFill>
            <a:srgbClr val="556989">
              <a:alpha val="30195"/>
            </a:srgbClr>
          </a:solidFill>
          <a:ln w="12700">
            <a:miter lim="400000"/>
          </a:ln>
        </p:spPr>
        <p:txBody>
          <a:bodyPr lIns="45719" rIns="45719"/>
          <a:lstStyle/>
          <a:p>
            <a:pPr>
              <a:defRPr sz="1800">
                <a:solidFill>
                  <a:srgbClr val="FFFFFF"/>
                </a:solidFill>
              </a:defRPr>
            </a:pPr>
          </a:p>
        </p:txBody>
      </p:sp>
      <p:sp>
        <p:nvSpPr>
          <p:cNvPr id="77" name="Triângulo"/>
          <p:cNvSpPr/>
          <p:nvPr/>
        </p:nvSpPr>
        <p:spPr>
          <a:xfrm>
            <a:off x="533400" y="4267200"/>
            <a:ext cx="5334000" cy="2590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926" y="21600"/>
                </a:lnTo>
                <a:lnTo>
                  <a:pt x="0" y="21600"/>
                </a:lnTo>
                <a:close/>
              </a:path>
            </a:pathLst>
          </a:custGeom>
          <a:solidFill>
            <a:srgbClr val="556989">
              <a:alpha val="30195"/>
            </a:srgbClr>
          </a:solidFill>
          <a:ln w="12700">
            <a:miter lim="400000"/>
          </a:ln>
        </p:spPr>
        <p:txBody>
          <a:bodyPr lIns="45719" rIns="45719"/>
          <a:lstStyle/>
          <a:p>
            <a:pPr>
              <a:defRPr sz="1800">
                <a:solidFill>
                  <a:srgbClr val="FFFFFF"/>
                </a:solidFill>
              </a:defRPr>
            </a:pPr>
          </a:p>
        </p:txBody>
      </p:sp>
      <p:sp>
        <p:nvSpPr>
          <p:cNvPr id="78" name="Triângulo"/>
          <p:cNvSpPr/>
          <p:nvPr/>
        </p:nvSpPr>
        <p:spPr>
          <a:xfrm>
            <a:off x="366712" y="2438400"/>
            <a:ext cx="5562601" cy="1828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lnTo>
                  <a:pt x="0" y="7200"/>
                </a:lnTo>
                <a:lnTo>
                  <a:pt x="0" y="0"/>
                </a:lnTo>
                <a:close/>
              </a:path>
            </a:pathLst>
          </a:custGeom>
          <a:solidFill>
            <a:srgbClr val="556989">
              <a:alpha val="30195"/>
            </a:srgbClr>
          </a:solidFill>
          <a:ln w="12700">
            <a:miter lim="400000"/>
          </a:ln>
        </p:spPr>
        <p:txBody>
          <a:bodyPr lIns="45719" rIns="45719"/>
          <a:lstStyle/>
          <a:p>
            <a:pPr>
              <a:defRPr sz="1800">
                <a:solidFill>
                  <a:srgbClr val="FFFFFF"/>
                </a:solidFill>
              </a:defRPr>
            </a:pPr>
          </a:p>
        </p:txBody>
      </p:sp>
      <p:sp>
        <p:nvSpPr>
          <p:cNvPr id="79" name="Triângulo"/>
          <p:cNvSpPr/>
          <p:nvPr/>
        </p:nvSpPr>
        <p:spPr>
          <a:xfrm>
            <a:off x="366712" y="2133600"/>
            <a:ext cx="5638801" cy="21336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lnTo>
                  <a:pt x="0" y="771"/>
                </a:lnTo>
                <a:lnTo>
                  <a:pt x="0" y="0"/>
                </a:lnTo>
                <a:close/>
              </a:path>
            </a:pathLst>
          </a:custGeom>
          <a:solidFill>
            <a:srgbClr val="556989">
              <a:alpha val="30195"/>
            </a:srgbClr>
          </a:solidFill>
          <a:ln w="12700">
            <a:miter lim="400000"/>
          </a:ln>
        </p:spPr>
        <p:txBody>
          <a:bodyPr lIns="45719" rIns="45719"/>
          <a:lstStyle/>
          <a:p>
            <a:pPr>
              <a:defRPr sz="1800">
                <a:solidFill>
                  <a:srgbClr val="FFFFFF"/>
                </a:solidFill>
              </a:defRPr>
            </a:pPr>
          </a:p>
        </p:txBody>
      </p:sp>
      <p:sp>
        <p:nvSpPr>
          <p:cNvPr id="80" name="Triângulo"/>
          <p:cNvSpPr/>
          <p:nvPr/>
        </p:nvSpPr>
        <p:spPr>
          <a:xfrm>
            <a:off x="4572000" y="4267200"/>
            <a:ext cx="1371600" cy="2590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400" y="21600"/>
                </a:lnTo>
                <a:lnTo>
                  <a:pt x="21600" y="0"/>
                </a:lnTo>
                <a:lnTo>
                  <a:pt x="0" y="21600"/>
                </a:lnTo>
                <a:close/>
              </a:path>
            </a:pathLst>
          </a:custGeom>
          <a:solidFill>
            <a:srgbClr val="586986">
              <a:alpha val="30195"/>
            </a:srgbClr>
          </a:solidFill>
          <a:ln w="12700">
            <a:miter lim="400000"/>
          </a:ln>
        </p:spPr>
        <p:txBody>
          <a:bodyPr lIns="45719" rIns="45719"/>
          <a:lstStyle/>
          <a:p>
            <a:pPr>
              <a:defRPr sz="1800">
                <a:solidFill>
                  <a:srgbClr val="FFFFFF"/>
                </a:solidFill>
              </a:defRPr>
            </a:pPr>
          </a:p>
        </p:txBody>
      </p:sp>
      <p:sp>
        <p:nvSpPr>
          <p:cNvPr id="81" name="Retângulo"/>
          <p:cNvSpPr/>
          <p:nvPr/>
        </p:nvSpPr>
        <p:spPr>
          <a:xfrm>
            <a:off x="363537" y="401637"/>
            <a:ext cx="8504238" cy="887413"/>
          </a:xfrm>
          <a:prstGeom prst="rect">
            <a:avLst/>
          </a:prstGeom>
          <a:solidFill>
            <a:srgbClr val="586986">
              <a:alpha val="39999"/>
            </a:srgbClr>
          </a:solidFill>
          <a:ln w="12700">
            <a:miter lim="400000"/>
          </a:ln>
        </p:spPr>
        <p:txBody>
          <a:bodyPr lIns="45719" rIns="45719" anchor="ctr"/>
          <a:lstStyle/>
          <a:p>
            <a:pPr algn="ctr">
              <a:defRPr sz="1800">
                <a:solidFill>
                  <a:srgbClr val="FFFFFF"/>
                </a:solidFill>
              </a:defRPr>
            </a:pPr>
          </a:p>
        </p:txBody>
      </p:sp>
      <p:sp>
        <p:nvSpPr>
          <p:cNvPr id="82" name="Retângulo"/>
          <p:cNvSpPr/>
          <p:nvPr/>
        </p:nvSpPr>
        <p:spPr>
          <a:xfrm flipH="1">
            <a:off x="371475" y="681037"/>
            <a:ext cx="26988" cy="365126"/>
          </a:xfrm>
          <a:prstGeom prst="rect">
            <a:avLst/>
          </a:prstGeom>
          <a:solidFill>
            <a:srgbClr val="000000"/>
          </a:solidFill>
          <a:ln w="12700">
            <a:miter lim="400000"/>
          </a:ln>
        </p:spPr>
        <p:txBody>
          <a:bodyPr lIns="45719" rIns="45719" anchor="ctr"/>
          <a:lstStyle/>
          <a:p>
            <a:pPr algn="ctr">
              <a:defRPr sz="1800">
                <a:solidFill>
                  <a:srgbClr val="FFFFFF"/>
                </a:solidFill>
              </a:defRPr>
            </a:pPr>
          </a:p>
        </p:txBody>
      </p:sp>
      <p:sp>
        <p:nvSpPr>
          <p:cNvPr id="83" name="Retângulo"/>
          <p:cNvSpPr/>
          <p:nvPr/>
        </p:nvSpPr>
        <p:spPr>
          <a:xfrm flipH="1">
            <a:off x="411162" y="681037"/>
            <a:ext cx="26988" cy="365126"/>
          </a:xfrm>
          <a:prstGeom prst="rect">
            <a:avLst/>
          </a:prstGeom>
          <a:solidFill>
            <a:srgbClr val="000000"/>
          </a:solidFill>
          <a:ln w="12700">
            <a:miter lim="400000"/>
          </a:ln>
        </p:spPr>
        <p:txBody>
          <a:bodyPr lIns="45719" rIns="45719" anchor="ctr"/>
          <a:lstStyle/>
          <a:p>
            <a:pPr algn="ctr">
              <a:defRPr sz="1800">
                <a:solidFill>
                  <a:srgbClr val="FFFFFF"/>
                </a:solidFill>
              </a:defRPr>
            </a:pPr>
          </a:p>
        </p:txBody>
      </p:sp>
      <p:sp>
        <p:nvSpPr>
          <p:cNvPr id="84" name="Retângulo"/>
          <p:cNvSpPr/>
          <p:nvPr/>
        </p:nvSpPr>
        <p:spPr>
          <a:xfrm flipH="1">
            <a:off x="447675" y="681037"/>
            <a:ext cx="9525" cy="365126"/>
          </a:xfrm>
          <a:prstGeom prst="rect">
            <a:avLst/>
          </a:prstGeom>
          <a:solidFill>
            <a:srgbClr val="000000"/>
          </a:solidFill>
          <a:ln w="12700">
            <a:miter lim="400000"/>
          </a:ln>
        </p:spPr>
        <p:txBody>
          <a:bodyPr lIns="45719" rIns="45719" anchor="ctr"/>
          <a:lstStyle/>
          <a:p>
            <a:pPr algn="ctr">
              <a:defRPr sz="1800">
                <a:solidFill>
                  <a:srgbClr val="FFFFFF"/>
                </a:solidFill>
              </a:defRPr>
            </a:pPr>
          </a:p>
        </p:txBody>
      </p:sp>
      <p:sp>
        <p:nvSpPr>
          <p:cNvPr id="85" name="Retângulo"/>
          <p:cNvSpPr/>
          <p:nvPr/>
        </p:nvSpPr>
        <p:spPr>
          <a:xfrm flipH="1">
            <a:off x="476250" y="681037"/>
            <a:ext cx="9525" cy="365126"/>
          </a:xfrm>
          <a:prstGeom prst="rect">
            <a:avLst/>
          </a:prstGeom>
          <a:solidFill>
            <a:srgbClr val="000000"/>
          </a:solidFill>
          <a:ln w="12700">
            <a:miter lim="400000"/>
          </a:ln>
        </p:spPr>
        <p:txBody>
          <a:bodyPr lIns="45719" rIns="45719" anchor="ctr"/>
          <a:lstStyle/>
          <a:p>
            <a:pPr algn="ctr">
              <a:defRPr sz="1800">
                <a:solidFill>
                  <a:srgbClr val="FFFFFF"/>
                </a:solidFill>
              </a:defRPr>
            </a:pPr>
          </a:p>
        </p:txBody>
      </p:sp>
      <p:sp>
        <p:nvSpPr>
          <p:cNvPr id="86" name="Retângulo"/>
          <p:cNvSpPr/>
          <p:nvPr/>
        </p:nvSpPr>
        <p:spPr>
          <a:xfrm>
            <a:off x="500062" y="681037"/>
            <a:ext cx="36514" cy="365126"/>
          </a:xfrm>
          <a:prstGeom prst="rect">
            <a:avLst/>
          </a:prstGeom>
          <a:solidFill>
            <a:srgbClr val="000000"/>
          </a:solidFill>
          <a:ln w="12700">
            <a:miter lim="400000"/>
          </a:ln>
        </p:spPr>
        <p:txBody>
          <a:bodyPr lIns="45719" rIns="45719" anchor="ctr"/>
          <a:lstStyle/>
          <a:p>
            <a:pPr algn="ctr">
              <a:defRPr sz="1800">
                <a:solidFill>
                  <a:srgbClr val="FFFFFF"/>
                </a:solidFill>
              </a:defRPr>
            </a:pPr>
          </a:p>
        </p:txBody>
      </p:sp>
      <p:sp>
        <p:nvSpPr>
          <p:cNvPr id="87" name="Texto do Título"/>
          <p:cNvSpPr txBox="1"/>
          <p:nvPr>
            <p:ph type="title"/>
          </p:nvPr>
        </p:nvSpPr>
        <p:spPr>
          <a:prstGeom prst="rect">
            <a:avLst/>
          </a:prstGeom>
        </p:spPr>
        <p:txBody>
          <a:bodyPr/>
          <a:lstStyle/>
          <a:p>
            <a:pPr/>
            <a:r>
              <a:t>Texto do Título</a:t>
            </a:r>
          </a:p>
        </p:txBody>
      </p:sp>
      <p:sp>
        <p:nvSpPr>
          <p:cNvPr id="88" name="Nível de Corpo Um…"/>
          <p:cNvSpPr txBox="1"/>
          <p:nvPr>
            <p:ph type="body" idx="1"/>
          </p:nvPr>
        </p:nvSpPr>
        <p:spPr>
          <a:prstGeom prst="rect">
            <a:avLst/>
          </a:prstGeom>
        </p:spPr>
        <p:txBody>
          <a:bodyPr/>
          <a:lstStyle/>
          <a:p>
            <a:pPr/>
            <a:r>
              <a:t>Nível de Corpo Um</a:t>
            </a:r>
          </a:p>
          <a:p>
            <a:pPr lvl="1"/>
            <a:r>
              <a:t>Nível de Corpo Dois</a:t>
            </a:r>
          </a:p>
          <a:p>
            <a:pPr lvl="2"/>
            <a:r>
              <a:t>Nível de Corpo Três</a:t>
            </a:r>
          </a:p>
          <a:p>
            <a:pPr lvl="3"/>
            <a:r>
              <a:t>Nível de Corpo Quatro</a:t>
            </a:r>
          </a:p>
          <a:p>
            <a:pPr lvl="4"/>
            <a:r>
              <a:t>Nível de Corpo Cinco</a:t>
            </a:r>
          </a:p>
        </p:txBody>
      </p:sp>
      <p:sp>
        <p:nvSpPr>
          <p:cNvPr id="89"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sp>
        <p:nvSpPr>
          <p:cNvPr id="96" name="Texto do Título"/>
          <p:cNvSpPr txBox="1"/>
          <p:nvPr>
            <p:ph type="title"/>
          </p:nvPr>
        </p:nvSpPr>
        <p:spPr>
          <a:prstGeom prst="rect">
            <a:avLst/>
          </a:prstGeom>
        </p:spPr>
        <p:txBody>
          <a:bodyPr/>
          <a:lstStyle/>
          <a:p>
            <a:pPr/>
            <a:r>
              <a:t>Texto do Título</a:t>
            </a:r>
          </a:p>
        </p:txBody>
      </p:sp>
      <p:sp>
        <p:nvSpPr>
          <p:cNvPr id="97" name="Nível de Corpo Um…"/>
          <p:cNvSpPr txBox="1"/>
          <p:nvPr>
            <p:ph type="body" idx="1"/>
          </p:nvPr>
        </p:nvSpPr>
        <p:spPr>
          <a:prstGeom prst="rect">
            <a:avLst/>
          </a:prstGeom>
        </p:spPr>
        <p:txBody>
          <a:bodyPr/>
          <a:lstStyle/>
          <a:p>
            <a:pPr/>
            <a:r>
              <a:t>Nível de Corpo Um</a:t>
            </a:r>
          </a:p>
          <a:p>
            <a:pPr lvl="1"/>
            <a:r>
              <a:t>Nível de Corpo Dois</a:t>
            </a:r>
          </a:p>
          <a:p>
            <a:pPr lvl="2"/>
            <a:r>
              <a:t>Nível de Corpo Três</a:t>
            </a:r>
          </a:p>
          <a:p>
            <a:pPr lvl="3"/>
            <a:r>
              <a:t>Nível de Corpo Quatro</a:t>
            </a:r>
          </a:p>
          <a:p>
            <a:pPr lvl="4"/>
            <a:r>
              <a:t>Nível de Corpo Cinco</a:t>
            </a:r>
          </a:p>
        </p:txBody>
      </p:sp>
      <p:sp>
        <p:nvSpPr>
          <p:cNvPr id="98"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sp>
        <p:nvSpPr>
          <p:cNvPr id="105" name="Retângulo"/>
          <p:cNvSpPr/>
          <p:nvPr/>
        </p:nvSpPr>
        <p:spPr>
          <a:xfrm>
            <a:off x="0" y="401637"/>
            <a:ext cx="8867775" cy="887413"/>
          </a:xfrm>
          <a:prstGeom prst="rect">
            <a:avLst/>
          </a:prstGeom>
          <a:solidFill>
            <a:srgbClr val="586986">
              <a:alpha val="39999"/>
            </a:srgbClr>
          </a:solidFill>
          <a:ln w="12700">
            <a:miter lim="400000"/>
          </a:ln>
        </p:spPr>
        <p:txBody>
          <a:bodyPr lIns="45719" rIns="45719" anchor="ctr"/>
          <a:lstStyle/>
          <a:p>
            <a:pPr algn="ctr">
              <a:defRPr sz="1800">
                <a:solidFill>
                  <a:srgbClr val="FFFFFF"/>
                </a:solidFill>
              </a:defRPr>
            </a:pPr>
          </a:p>
        </p:txBody>
      </p:sp>
      <p:sp>
        <p:nvSpPr>
          <p:cNvPr id="106" name="Retângulo"/>
          <p:cNvSpPr/>
          <p:nvPr/>
        </p:nvSpPr>
        <p:spPr>
          <a:xfrm>
            <a:off x="87312" y="681037"/>
            <a:ext cx="46039" cy="365126"/>
          </a:xfrm>
          <a:prstGeom prst="rect">
            <a:avLst/>
          </a:prstGeom>
          <a:solidFill>
            <a:srgbClr val="4E5B6F"/>
          </a:solidFill>
          <a:ln w="12700">
            <a:miter lim="400000"/>
          </a:ln>
        </p:spPr>
        <p:txBody>
          <a:bodyPr lIns="45719" rIns="45719" anchor="ctr"/>
          <a:lstStyle/>
          <a:p>
            <a:pPr algn="ctr">
              <a:defRPr sz="1800">
                <a:solidFill>
                  <a:srgbClr val="FFFFFF"/>
                </a:solidFill>
              </a:defRPr>
            </a:pPr>
          </a:p>
        </p:txBody>
      </p:sp>
      <p:sp>
        <p:nvSpPr>
          <p:cNvPr id="107" name="Retângulo"/>
          <p:cNvSpPr/>
          <p:nvPr/>
        </p:nvSpPr>
        <p:spPr>
          <a:xfrm>
            <a:off x="47625" y="681037"/>
            <a:ext cx="26988" cy="365126"/>
          </a:xfrm>
          <a:prstGeom prst="rect">
            <a:avLst/>
          </a:prstGeom>
          <a:solidFill>
            <a:srgbClr val="4E5B6F"/>
          </a:solidFill>
          <a:ln w="12700">
            <a:miter lim="400000"/>
          </a:ln>
        </p:spPr>
        <p:txBody>
          <a:bodyPr lIns="45719" rIns="45719" anchor="ctr"/>
          <a:lstStyle/>
          <a:p>
            <a:pPr algn="ctr">
              <a:defRPr sz="1800">
                <a:solidFill>
                  <a:srgbClr val="FFFFFF"/>
                </a:solidFill>
              </a:defRPr>
            </a:pPr>
          </a:p>
        </p:txBody>
      </p:sp>
      <p:sp>
        <p:nvSpPr>
          <p:cNvPr id="108" name="Retângulo"/>
          <p:cNvSpPr/>
          <p:nvPr/>
        </p:nvSpPr>
        <p:spPr>
          <a:xfrm>
            <a:off x="28575" y="681037"/>
            <a:ext cx="9525" cy="365126"/>
          </a:xfrm>
          <a:prstGeom prst="rect">
            <a:avLst/>
          </a:prstGeom>
          <a:solidFill>
            <a:srgbClr val="4E5B6F"/>
          </a:solidFill>
          <a:ln w="12700">
            <a:miter lim="400000"/>
          </a:ln>
        </p:spPr>
        <p:txBody>
          <a:bodyPr lIns="45719" rIns="45719" anchor="ctr"/>
          <a:lstStyle/>
          <a:p>
            <a:pPr algn="ctr">
              <a:defRPr sz="1800">
                <a:solidFill>
                  <a:srgbClr val="FFFFFF"/>
                </a:solidFill>
              </a:defRPr>
            </a:pPr>
          </a:p>
        </p:txBody>
      </p:sp>
      <p:sp>
        <p:nvSpPr>
          <p:cNvPr id="109" name="Retângulo"/>
          <p:cNvSpPr/>
          <p:nvPr/>
        </p:nvSpPr>
        <p:spPr>
          <a:xfrm>
            <a:off x="0" y="681037"/>
            <a:ext cx="9525" cy="365126"/>
          </a:xfrm>
          <a:prstGeom prst="rect">
            <a:avLst/>
          </a:prstGeom>
          <a:solidFill>
            <a:srgbClr val="4E5B6F"/>
          </a:solidFill>
          <a:ln w="12700">
            <a:miter lim="400000"/>
          </a:ln>
        </p:spPr>
        <p:txBody>
          <a:bodyPr lIns="45719" rIns="45719" anchor="ctr"/>
          <a:lstStyle/>
          <a:p>
            <a:pPr algn="ctr">
              <a:defRPr sz="1800">
                <a:solidFill>
                  <a:srgbClr val="FFFFFF"/>
                </a:solidFill>
              </a:defRPr>
            </a:pPr>
          </a:p>
        </p:txBody>
      </p:sp>
      <p:sp>
        <p:nvSpPr>
          <p:cNvPr id="110" name="Retângulo"/>
          <p:cNvSpPr/>
          <p:nvPr/>
        </p:nvSpPr>
        <p:spPr>
          <a:xfrm flipH="1">
            <a:off x="149225" y="681037"/>
            <a:ext cx="28575" cy="365126"/>
          </a:xfrm>
          <a:prstGeom prst="rect">
            <a:avLst/>
          </a:prstGeom>
          <a:solidFill>
            <a:srgbClr val="4E5B6F"/>
          </a:solidFill>
          <a:ln w="12700">
            <a:miter lim="400000"/>
          </a:ln>
        </p:spPr>
        <p:txBody>
          <a:bodyPr lIns="45719" rIns="45719" anchor="ctr"/>
          <a:lstStyle/>
          <a:p>
            <a:pPr algn="ctr">
              <a:defRPr sz="1800">
                <a:solidFill>
                  <a:srgbClr val="FFFFFF"/>
                </a:solidFill>
              </a:defRPr>
            </a:pPr>
          </a:p>
        </p:txBody>
      </p:sp>
      <p:sp>
        <p:nvSpPr>
          <p:cNvPr id="111" name="Retângulo"/>
          <p:cNvSpPr/>
          <p:nvPr/>
        </p:nvSpPr>
        <p:spPr>
          <a:xfrm flipH="1">
            <a:off x="188912" y="681037"/>
            <a:ext cx="28576" cy="365126"/>
          </a:xfrm>
          <a:prstGeom prst="rect">
            <a:avLst/>
          </a:prstGeom>
          <a:solidFill>
            <a:srgbClr val="4E5B6F"/>
          </a:solidFill>
          <a:ln w="12700">
            <a:miter lim="400000"/>
          </a:ln>
        </p:spPr>
        <p:txBody>
          <a:bodyPr lIns="45719" rIns="45719" anchor="ctr"/>
          <a:lstStyle/>
          <a:p>
            <a:pPr algn="ctr">
              <a:defRPr sz="1800">
                <a:solidFill>
                  <a:srgbClr val="FFFFFF"/>
                </a:solidFill>
              </a:defRPr>
            </a:pPr>
          </a:p>
        </p:txBody>
      </p:sp>
      <p:sp>
        <p:nvSpPr>
          <p:cNvPr id="112" name="Retângulo"/>
          <p:cNvSpPr/>
          <p:nvPr/>
        </p:nvSpPr>
        <p:spPr>
          <a:xfrm flipH="1">
            <a:off x="227012" y="681037"/>
            <a:ext cx="9526" cy="365126"/>
          </a:xfrm>
          <a:prstGeom prst="rect">
            <a:avLst/>
          </a:prstGeom>
          <a:solidFill>
            <a:srgbClr val="4E5B6F"/>
          </a:solidFill>
          <a:ln w="12700">
            <a:miter lim="400000"/>
          </a:ln>
        </p:spPr>
        <p:txBody>
          <a:bodyPr lIns="45719" rIns="45719" anchor="ctr"/>
          <a:lstStyle/>
          <a:p>
            <a:pPr algn="ctr">
              <a:defRPr sz="1800">
                <a:solidFill>
                  <a:srgbClr val="FFFFFF"/>
                </a:solidFill>
              </a:defRPr>
            </a:pPr>
          </a:p>
        </p:txBody>
      </p:sp>
      <p:sp>
        <p:nvSpPr>
          <p:cNvPr id="113" name="Retângulo"/>
          <p:cNvSpPr/>
          <p:nvPr/>
        </p:nvSpPr>
        <p:spPr>
          <a:xfrm flipH="1">
            <a:off x="255587" y="681037"/>
            <a:ext cx="7938" cy="365126"/>
          </a:xfrm>
          <a:prstGeom prst="rect">
            <a:avLst/>
          </a:prstGeom>
          <a:solidFill>
            <a:srgbClr val="4E5B6F"/>
          </a:solidFill>
          <a:ln w="12700">
            <a:miter lim="400000"/>
          </a:ln>
        </p:spPr>
        <p:txBody>
          <a:bodyPr lIns="45719" rIns="45719" anchor="ctr"/>
          <a:lstStyle/>
          <a:p>
            <a:pPr algn="ctr">
              <a:defRPr sz="1800">
                <a:solidFill>
                  <a:srgbClr val="FFFFFF"/>
                </a:solidFill>
              </a:defRPr>
            </a:pPr>
          </a:p>
        </p:txBody>
      </p:sp>
      <p:sp>
        <p:nvSpPr>
          <p:cNvPr id="114" name="Retângulo"/>
          <p:cNvSpPr/>
          <p:nvPr/>
        </p:nvSpPr>
        <p:spPr>
          <a:xfrm>
            <a:off x="279400" y="681037"/>
            <a:ext cx="36513" cy="365126"/>
          </a:xfrm>
          <a:prstGeom prst="rect">
            <a:avLst/>
          </a:prstGeom>
          <a:solidFill>
            <a:srgbClr val="4E5B6F"/>
          </a:solidFill>
          <a:ln w="12700">
            <a:miter lim="400000"/>
          </a:ln>
        </p:spPr>
        <p:txBody>
          <a:bodyPr lIns="45719" rIns="45719" anchor="ctr"/>
          <a:lstStyle/>
          <a:p>
            <a:pPr algn="ctr">
              <a:defRPr sz="1800">
                <a:solidFill>
                  <a:srgbClr val="FFFFFF"/>
                </a:solidFill>
              </a:defRPr>
            </a:pPr>
          </a:p>
        </p:txBody>
      </p:sp>
      <p:sp>
        <p:nvSpPr>
          <p:cNvPr id="115" name="Texto do Título"/>
          <p:cNvSpPr txBox="1"/>
          <p:nvPr>
            <p:ph type="title"/>
          </p:nvPr>
        </p:nvSpPr>
        <p:spPr>
          <a:prstGeom prst="rect">
            <a:avLst/>
          </a:prstGeom>
        </p:spPr>
        <p:txBody>
          <a:bodyPr/>
          <a:lstStyle/>
          <a:p>
            <a:pPr/>
            <a:r>
              <a:t>Texto do Título</a:t>
            </a:r>
          </a:p>
        </p:txBody>
      </p:sp>
      <p:sp>
        <p:nvSpPr>
          <p:cNvPr id="116" name="Nível de Corpo Um…"/>
          <p:cNvSpPr txBox="1"/>
          <p:nvPr>
            <p:ph type="body" idx="1"/>
          </p:nvPr>
        </p:nvSpPr>
        <p:spPr>
          <a:prstGeom prst="rect">
            <a:avLst/>
          </a:prstGeom>
        </p:spPr>
        <p:txBody>
          <a:bodyPr/>
          <a:lstStyle/>
          <a:p>
            <a:pPr/>
            <a:r>
              <a:t>Nível de Corpo Um</a:t>
            </a:r>
          </a:p>
          <a:p>
            <a:pPr lvl="1"/>
            <a:r>
              <a:t>Nível de Corpo Dois</a:t>
            </a:r>
          </a:p>
          <a:p>
            <a:pPr lvl="2"/>
            <a:r>
              <a:t>Nível de Corpo Três</a:t>
            </a:r>
          </a:p>
          <a:p>
            <a:pPr lvl="3"/>
            <a:r>
              <a:t>Nível de Corpo Quatro</a:t>
            </a:r>
          </a:p>
          <a:p>
            <a:pPr lvl="4"/>
            <a:r>
              <a:t>Nível de Corpo Cinco</a:t>
            </a:r>
          </a:p>
        </p:txBody>
      </p:sp>
      <p:sp>
        <p:nvSpPr>
          <p:cNvPr id="117"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sp>
        <p:nvSpPr>
          <p:cNvPr id="124" name="Texto do Título"/>
          <p:cNvSpPr txBox="1"/>
          <p:nvPr>
            <p:ph type="title"/>
          </p:nvPr>
        </p:nvSpPr>
        <p:spPr>
          <a:prstGeom prst="rect">
            <a:avLst/>
          </a:prstGeom>
        </p:spPr>
        <p:txBody>
          <a:bodyPr/>
          <a:lstStyle/>
          <a:p>
            <a:pPr/>
            <a:r>
              <a:t>Texto do Título</a:t>
            </a:r>
          </a:p>
        </p:txBody>
      </p:sp>
      <p:sp>
        <p:nvSpPr>
          <p:cNvPr id="125" name="Nível de Corpo Um…"/>
          <p:cNvSpPr txBox="1"/>
          <p:nvPr>
            <p:ph type="body" idx="1"/>
          </p:nvPr>
        </p:nvSpPr>
        <p:spPr>
          <a:prstGeom prst="rect">
            <a:avLst/>
          </a:prstGeom>
        </p:spPr>
        <p:txBody>
          <a:bodyPr/>
          <a:lstStyle/>
          <a:p>
            <a:pPr/>
            <a:r>
              <a:t>Nível de Corpo Um</a:t>
            </a:r>
          </a:p>
          <a:p>
            <a:pPr lvl="1"/>
            <a:r>
              <a:t>Nível de Corpo Dois</a:t>
            </a:r>
          </a:p>
          <a:p>
            <a:pPr lvl="2"/>
            <a:r>
              <a:t>Nível de Corpo Três</a:t>
            </a:r>
          </a:p>
          <a:p>
            <a:pPr lvl="3"/>
            <a:r>
              <a:t>Nível de Corpo Quatro</a:t>
            </a:r>
          </a:p>
          <a:p>
            <a:pPr lvl="4"/>
            <a:r>
              <a:t>Nível de Corpo Cinco</a:t>
            </a:r>
          </a:p>
        </p:txBody>
      </p:sp>
      <p:sp>
        <p:nvSpPr>
          <p:cNvPr id="126"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sp>
        <p:nvSpPr>
          <p:cNvPr id="133" name="Texto do Título"/>
          <p:cNvSpPr txBox="1"/>
          <p:nvPr>
            <p:ph type="title"/>
          </p:nvPr>
        </p:nvSpPr>
        <p:spPr>
          <a:prstGeom prst="rect">
            <a:avLst/>
          </a:prstGeom>
        </p:spPr>
        <p:txBody>
          <a:bodyPr/>
          <a:lstStyle/>
          <a:p>
            <a:pPr/>
            <a:r>
              <a:t>Texto do Título</a:t>
            </a:r>
          </a:p>
        </p:txBody>
      </p:sp>
      <p:sp>
        <p:nvSpPr>
          <p:cNvPr id="134" name="Nível de Corpo Um…"/>
          <p:cNvSpPr txBox="1"/>
          <p:nvPr>
            <p:ph type="body" idx="1"/>
          </p:nvPr>
        </p:nvSpPr>
        <p:spPr>
          <a:prstGeom prst="rect">
            <a:avLst/>
          </a:prstGeom>
        </p:spPr>
        <p:txBody>
          <a:bodyPr/>
          <a:lstStyle/>
          <a:p>
            <a:pPr/>
            <a:r>
              <a:t>Nível de Corpo Um</a:t>
            </a:r>
          </a:p>
          <a:p>
            <a:pPr lvl="1"/>
            <a:r>
              <a:t>Nível de Corpo Dois</a:t>
            </a:r>
          </a:p>
          <a:p>
            <a:pPr lvl="2"/>
            <a:r>
              <a:t>Nível de Corpo Três</a:t>
            </a:r>
          </a:p>
          <a:p>
            <a:pPr lvl="3"/>
            <a:r>
              <a:t>Nível de Corpo Quatro</a:t>
            </a:r>
          </a:p>
          <a:p>
            <a:pPr lvl="4"/>
            <a:r>
              <a:t>Nível de Corpo Cinco</a:t>
            </a:r>
          </a:p>
        </p:txBody>
      </p:sp>
      <p:sp>
        <p:nvSpPr>
          <p:cNvPr id="135"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sp>
        <p:nvSpPr>
          <p:cNvPr id="142" name="Texto do Título"/>
          <p:cNvSpPr txBox="1"/>
          <p:nvPr>
            <p:ph type="title"/>
          </p:nvPr>
        </p:nvSpPr>
        <p:spPr>
          <a:prstGeom prst="rect">
            <a:avLst/>
          </a:prstGeom>
        </p:spPr>
        <p:txBody>
          <a:bodyPr/>
          <a:lstStyle/>
          <a:p>
            <a:pPr/>
            <a:r>
              <a:t>Texto do Título</a:t>
            </a:r>
          </a:p>
        </p:txBody>
      </p:sp>
      <p:sp>
        <p:nvSpPr>
          <p:cNvPr id="143" name="Nível de Corpo Um…"/>
          <p:cNvSpPr txBox="1"/>
          <p:nvPr>
            <p:ph type="body" idx="1"/>
          </p:nvPr>
        </p:nvSpPr>
        <p:spPr>
          <a:prstGeom prst="rect">
            <a:avLst/>
          </a:prstGeom>
        </p:spPr>
        <p:txBody>
          <a:bodyPr/>
          <a:lstStyle/>
          <a:p>
            <a:pPr/>
            <a:r>
              <a:t>Nível de Corpo Um</a:t>
            </a:r>
          </a:p>
          <a:p>
            <a:pPr lvl="1"/>
            <a:r>
              <a:t>Nível de Corpo Dois</a:t>
            </a:r>
          </a:p>
          <a:p>
            <a:pPr lvl="2"/>
            <a:r>
              <a:t>Nível de Corpo Três</a:t>
            </a:r>
          </a:p>
          <a:p>
            <a:pPr lvl="3"/>
            <a:r>
              <a:t>Nível de Corpo Quatro</a:t>
            </a:r>
          </a:p>
          <a:p>
            <a:pPr lvl="4"/>
            <a:r>
              <a:t>Nível de Corpo Cinco</a:t>
            </a:r>
          </a:p>
        </p:txBody>
      </p:sp>
      <p:sp>
        <p:nvSpPr>
          <p:cNvPr id="144"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sp>
        <p:nvSpPr>
          <p:cNvPr id="151" name="Retângulo"/>
          <p:cNvSpPr/>
          <p:nvPr/>
        </p:nvSpPr>
        <p:spPr>
          <a:xfrm>
            <a:off x="368299" y="0"/>
            <a:ext cx="8777289" cy="1878013"/>
          </a:xfrm>
          <a:prstGeom prst="rect">
            <a:avLst/>
          </a:prstGeom>
          <a:solidFill>
            <a:srgbClr val="000000"/>
          </a:solidFill>
          <a:ln w="12700">
            <a:miter lim="400000"/>
          </a:ln>
        </p:spPr>
        <p:txBody>
          <a:bodyPr lIns="45719" rIns="45719" anchor="ctr"/>
          <a:lstStyle/>
          <a:p>
            <a:pPr algn="ctr">
              <a:defRPr sz="1800">
                <a:solidFill>
                  <a:srgbClr val="FFFFFF"/>
                </a:solidFill>
              </a:defRPr>
            </a:pPr>
          </a:p>
        </p:txBody>
      </p:sp>
      <p:sp>
        <p:nvSpPr>
          <p:cNvPr id="152" name="Linha"/>
          <p:cNvSpPr/>
          <p:nvPr/>
        </p:nvSpPr>
        <p:spPr>
          <a:xfrm>
            <a:off x="363537" y="1885632"/>
            <a:ext cx="8782051" cy="1"/>
          </a:xfrm>
          <a:prstGeom prst="line">
            <a:avLst/>
          </a:prstGeom>
          <a:ln w="19050">
            <a:solidFill>
              <a:srgbClr val="FFFFFF"/>
            </a:solidFill>
            <a:miter/>
          </a:ln>
        </p:spPr>
        <p:txBody>
          <a:bodyPr lIns="45719" rIns="45719"/>
          <a:lstStyle/>
          <a:p>
            <a:pPr defTabSz="457200">
              <a:defRPr sz="1200">
                <a:latin typeface="+mn-lt"/>
                <a:ea typeface="+mn-ea"/>
                <a:cs typeface="+mn-cs"/>
                <a:sym typeface="Helvetica"/>
              </a:defRPr>
            </a:pPr>
          </a:p>
        </p:txBody>
      </p:sp>
      <p:grpSp>
        <p:nvGrpSpPr>
          <p:cNvPr id="156" name="Grupo"/>
          <p:cNvGrpSpPr/>
          <p:nvPr/>
        </p:nvGrpSpPr>
        <p:grpSpPr>
          <a:xfrm>
            <a:off x="8502649" y="1203325"/>
            <a:ext cx="142876" cy="131764"/>
            <a:chOff x="0" y="0"/>
            <a:chExt cx="142875" cy="131762"/>
          </a:xfrm>
        </p:grpSpPr>
        <p:sp>
          <p:nvSpPr>
            <p:cNvPr id="153" name="Linha"/>
            <p:cNvSpPr/>
            <p:nvPr/>
          </p:nvSpPr>
          <p:spPr>
            <a:xfrm>
              <a:off x="69850" y="-1"/>
              <a:ext cx="73026" cy="65090"/>
            </a:xfrm>
            <a:prstGeom prst="line">
              <a:avLst/>
            </a:prstGeom>
            <a:noFill/>
            <a:ln w="25400" cap="rnd">
              <a:solidFill>
                <a:srgbClr val="FFFFFF"/>
              </a:solidFill>
              <a:prstDash val="solid"/>
              <a:round/>
            </a:ln>
            <a:effectLst/>
          </p:spPr>
          <p:txBody>
            <a:bodyPr wrap="square" lIns="45719" tIns="45719" rIns="45719" bIns="45719" numCol="1" anchor="t">
              <a:noAutofit/>
            </a:bodyPr>
            <a:lstStyle/>
            <a:p>
              <a:pPr defTabSz="457200">
                <a:defRPr sz="1200">
                  <a:latin typeface="+mn-lt"/>
                  <a:ea typeface="+mn-ea"/>
                  <a:cs typeface="+mn-cs"/>
                  <a:sym typeface="Helvetica"/>
                </a:defRPr>
              </a:pPr>
            </a:p>
          </p:txBody>
        </p:sp>
        <p:sp>
          <p:nvSpPr>
            <p:cNvPr id="154" name="Linha"/>
            <p:cNvSpPr/>
            <p:nvPr/>
          </p:nvSpPr>
          <p:spPr>
            <a:xfrm>
              <a:off x="0" y="66357"/>
              <a:ext cx="103189" cy="1"/>
            </a:xfrm>
            <a:prstGeom prst="line">
              <a:avLst/>
            </a:prstGeom>
            <a:noFill/>
            <a:ln w="25400" cap="rnd">
              <a:solidFill>
                <a:srgbClr val="FFFFFF"/>
              </a:solidFill>
              <a:prstDash val="solid"/>
              <a:round/>
            </a:ln>
            <a:effectLst/>
          </p:spPr>
          <p:txBody>
            <a:bodyPr wrap="square" lIns="45719" tIns="45719" rIns="45719" bIns="45719" numCol="1" anchor="t">
              <a:noAutofit/>
            </a:bodyPr>
            <a:lstStyle/>
            <a:p>
              <a:pPr defTabSz="457200">
                <a:defRPr sz="1200">
                  <a:latin typeface="+mn-lt"/>
                  <a:ea typeface="+mn-ea"/>
                  <a:cs typeface="+mn-cs"/>
                  <a:sym typeface="Helvetica"/>
                </a:defRPr>
              </a:pPr>
            </a:p>
          </p:txBody>
        </p:sp>
        <p:sp>
          <p:nvSpPr>
            <p:cNvPr id="155" name="Linha"/>
            <p:cNvSpPr/>
            <p:nvPr/>
          </p:nvSpPr>
          <p:spPr>
            <a:xfrm flipV="1">
              <a:off x="69850" y="65087"/>
              <a:ext cx="73026" cy="66676"/>
            </a:xfrm>
            <a:prstGeom prst="line">
              <a:avLst/>
            </a:prstGeom>
            <a:noFill/>
            <a:ln w="25400" cap="rnd">
              <a:solidFill>
                <a:srgbClr val="FFFFFF"/>
              </a:solidFill>
              <a:prstDash val="solid"/>
              <a:round/>
            </a:ln>
            <a:effectLst/>
          </p:spPr>
          <p:txBody>
            <a:bodyPr wrap="square" lIns="45719" tIns="45719" rIns="45719" bIns="45719" numCol="1" anchor="t">
              <a:noAutofit/>
            </a:bodyPr>
            <a:lstStyle/>
            <a:p>
              <a:pPr defTabSz="457200">
                <a:defRPr sz="1200">
                  <a:latin typeface="+mn-lt"/>
                  <a:ea typeface="+mn-ea"/>
                  <a:cs typeface="+mn-cs"/>
                  <a:sym typeface="Helvetica"/>
                </a:defRPr>
              </a:pPr>
            </a:p>
          </p:txBody>
        </p:sp>
      </p:grpSp>
      <p:grpSp>
        <p:nvGrpSpPr>
          <p:cNvPr id="160" name="Grupo"/>
          <p:cNvGrpSpPr/>
          <p:nvPr/>
        </p:nvGrpSpPr>
        <p:grpSpPr>
          <a:xfrm>
            <a:off x="8655049" y="1355725"/>
            <a:ext cx="142876" cy="131764"/>
            <a:chOff x="0" y="0"/>
            <a:chExt cx="142875" cy="131762"/>
          </a:xfrm>
        </p:grpSpPr>
        <p:sp>
          <p:nvSpPr>
            <p:cNvPr id="157" name="Linha"/>
            <p:cNvSpPr/>
            <p:nvPr/>
          </p:nvSpPr>
          <p:spPr>
            <a:xfrm>
              <a:off x="69850" y="-1"/>
              <a:ext cx="73026" cy="65090"/>
            </a:xfrm>
            <a:prstGeom prst="line">
              <a:avLst/>
            </a:prstGeom>
            <a:noFill/>
            <a:ln w="25400" cap="rnd">
              <a:solidFill>
                <a:srgbClr val="FFFFFF"/>
              </a:solidFill>
              <a:prstDash val="solid"/>
              <a:round/>
            </a:ln>
            <a:effectLst/>
          </p:spPr>
          <p:txBody>
            <a:bodyPr wrap="square" lIns="45719" tIns="45719" rIns="45719" bIns="45719" numCol="1" anchor="t">
              <a:noAutofit/>
            </a:bodyPr>
            <a:lstStyle/>
            <a:p>
              <a:pPr defTabSz="457200">
                <a:defRPr sz="1200">
                  <a:latin typeface="+mn-lt"/>
                  <a:ea typeface="+mn-ea"/>
                  <a:cs typeface="+mn-cs"/>
                  <a:sym typeface="Helvetica"/>
                </a:defRPr>
              </a:pPr>
            </a:p>
          </p:txBody>
        </p:sp>
        <p:sp>
          <p:nvSpPr>
            <p:cNvPr id="158" name="Linha"/>
            <p:cNvSpPr/>
            <p:nvPr/>
          </p:nvSpPr>
          <p:spPr>
            <a:xfrm>
              <a:off x="0" y="66357"/>
              <a:ext cx="103189" cy="1"/>
            </a:xfrm>
            <a:prstGeom prst="line">
              <a:avLst/>
            </a:prstGeom>
            <a:noFill/>
            <a:ln w="25400" cap="rnd">
              <a:solidFill>
                <a:srgbClr val="FFFFFF"/>
              </a:solidFill>
              <a:prstDash val="solid"/>
              <a:round/>
            </a:ln>
            <a:effectLst/>
          </p:spPr>
          <p:txBody>
            <a:bodyPr wrap="square" lIns="45719" tIns="45719" rIns="45719" bIns="45719" numCol="1" anchor="t">
              <a:noAutofit/>
            </a:bodyPr>
            <a:lstStyle/>
            <a:p>
              <a:pPr defTabSz="457200">
                <a:defRPr sz="1200">
                  <a:latin typeface="+mn-lt"/>
                  <a:ea typeface="+mn-ea"/>
                  <a:cs typeface="+mn-cs"/>
                  <a:sym typeface="Helvetica"/>
                </a:defRPr>
              </a:pPr>
            </a:p>
          </p:txBody>
        </p:sp>
        <p:sp>
          <p:nvSpPr>
            <p:cNvPr id="159" name="Linha"/>
            <p:cNvSpPr/>
            <p:nvPr/>
          </p:nvSpPr>
          <p:spPr>
            <a:xfrm flipV="1">
              <a:off x="69850" y="65087"/>
              <a:ext cx="73026" cy="66676"/>
            </a:xfrm>
            <a:prstGeom prst="line">
              <a:avLst/>
            </a:prstGeom>
            <a:noFill/>
            <a:ln w="25400" cap="rnd">
              <a:solidFill>
                <a:srgbClr val="FFFFFF"/>
              </a:solidFill>
              <a:prstDash val="solid"/>
              <a:round/>
            </a:ln>
            <a:effectLst/>
          </p:spPr>
          <p:txBody>
            <a:bodyPr wrap="square" lIns="45719" tIns="45719" rIns="45719" bIns="45719" numCol="1" anchor="t">
              <a:noAutofit/>
            </a:bodyPr>
            <a:lstStyle/>
            <a:p>
              <a:pPr defTabSz="457200">
                <a:defRPr sz="1200">
                  <a:latin typeface="+mn-lt"/>
                  <a:ea typeface="+mn-ea"/>
                  <a:cs typeface="+mn-cs"/>
                  <a:sym typeface="Helvetica"/>
                </a:defRPr>
              </a:pPr>
            </a:p>
          </p:txBody>
        </p:sp>
      </p:grpSp>
      <p:grpSp>
        <p:nvGrpSpPr>
          <p:cNvPr id="164" name="Grupo"/>
          <p:cNvGrpSpPr/>
          <p:nvPr/>
        </p:nvGrpSpPr>
        <p:grpSpPr>
          <a:xfrm>
            <a:off x="8307389" y="1458912"/>
            <a:ext cx="142875" cy="131763"/>
            <a:chOff x="0" y="0"/>
            <a:chExt cx="142873" cy="131761"/>
          </a:xfrm>
        </p:grpSpPr>
        <p:sp>
          <p:nvSpPr>
            <p:cNvPr id="161" name="Linha"/>
            <p:cNvSpPr/>
            <p:nvPr/>
          </p:nvSpPr>
          <p:spPr>
            <a:xfrm>
              <a:off x="69849" y="-1"/>
              <a:ext cx="73025" cy="65088"/>
            </a:xfrm>
            <a:prstGeom prst="line">
              <a:avLst/>
            </a:prstGeom>
            <a:noFill/>
            <a:ln w="25400" cap="rnd">
              <a:solidFill>
                <a:srgbClr val="FFFFFF"/>
              </a:solidFill>
              <a:prstDash val="solid"/>
              <a:round/>
            </a:ln>
            <a:effectLst/>
          </p:spPr>
          <p:txBody>
            <a:bodyPr wrap="square" lIns="45719" tIns="45719" rIns="45719" bIns="45719" numCol="1" anchor="t">
              <a:noAutofit/>
            </a:bodyPr>
            <a:lstStyle/>
            <a:p>
              <a:pPr defTabSz="457200">
                <a:defRPr sz="1200">
                  <a:latin typeface="+mn-lt"/>
                  <a:ea typeface="+mn-ea"/>
                  <a:cs typeface="+mn-cs"/>
                  <a:sym typeface="Helvetica"/>
                </a:defRPr>
              </a:pPr>
            </a:p>
          </p:txBody>
        </p:sp>
        <p:sp>
          <p:nvSpPr>
            <p:cNvPr id="162" name="Linha"/>
            <p:cNvSpPr/>
            <p:nvPr/>
          </p:nvSpPr>
          <p:spPr>
            <a:xfrm>
              <a:off x="0" y="66357"/>
              <a:ext cx="103187" cy="1"/>
            </a:xfrm>
            <a:prstGeom prst="line">
              <a:avLst/>
            </a:prstGeom>
            <a:noFill/>
            <a:ln w="25400" cap="rnd">
              <a:solidFill>
                <a:srgbClr val="FFFFFF"/>
              </a:solidFill>
              <a:prstDash val="solid"/>
              <a:round/>
            </a:ln>
            <a:effectLst/>
          </p:spPr>
          <p:txBody>
            <a:bodyPr wrap="square" lIns="45719" tIns="45719" rIns="45719" bIns="45719" numCol="1" anchor="t">
              <a:noAutofit/>
            </a:bodyPr>
            <a:lstStyle/>
            <a:p>
              <a:pPr defTabSz="457200">
                <a:defRPr sz="1200">
                  <a:latin typeface="+mn-lt"/>
                  <a:ea typeface="+mn-ea"/>
                  <a:cs typeface="+mn-cs"/>
                  <a:sym typeface="Helvetica"/>
                </a:defRPr>
              </a:pPr>
            </a:p>
          </p:txBody>
        </p:sp>
        <p:sp>
          <p:nvSpPr>
            <p:cNvPr id="163" name="Linha"/>
            <p:cNvSpPr/>
            <p:nvPr/>
          </p:nvSpPr>
          <p:spPr>
            <a:xfrm flipV="1">
              <a:off x="69848" y="65086"/>
              <a:ext cx="73026" cy="66676"/>
            </a:xfrm>
            <a:prstGeom prst="line">
              <a:avLst/>
            </a:prstGeom>
            <a:noFill/>
            <a:ln w="25400" cap="rnd">
              <a:solidFill>
                <a:srgbClr val="FFFFFF"/>
              </a:solidFill>
              <a:prstDash val="solid"/>
              <a:round/>
            </a:ln>
            <a:effectLst/>
          </p:spPr>
          <p:txBody>
            <a:bodyPr wrap="square" lIns="45719" tIns="45719" rIns="45719" bIns="45719" numCol="1" anchor="t">
              <a:noAutofit/>
            </a:bodyPr>
            <a:lstStyle/>
            <a:p>
              <a:pPr defTabSz="457200">
                <a:defRPr sz="1200">
                  <a:latin typeface="+mn-lt"/>
                  <a:ea typeface="+mn-ea"/>
                  <a:cs typeface="+mn-cs"/>
                  <a:sym typeface="Helvetica"/>
                </a:defRPr>
              </a:pPr>
            </a:p>
          </p:txBody>
        </p:sp>
      </p:grpSp>
      <p:sp>
        <p:nvSpPr>
          <p:cNvPr id="165" name="Texto do Título"/>
          <p:cNvSpPr txBox="1"/>
          <p:nvPr>
            <p:ph type="title"/>
          </p:nvPr>
        </p:nvSpPr>
        <p:spPr>
          <a:prstGeom prst="rect">
            <a:avLst/>
          </a:prstGeom>
        </p:spPr>
        <p:txBody>
          <a:bodyPr/>
          <a:lstStyle/>
          <a:p>
            <a:pPr/>
            <a:r>
              <a:t>Texto do Título</a:t>
            </a:r>
          </a:p>
        </p:txBody>
      </p:sp>
      <p:sp>
        <p:nvSpPr>
          <p:cNvPr id="166" name="Nível de Corpo Um…"/>
          <p:cNvSpPr txBox="1"/>
          <p:nvPr>
            <p:ph type="body" idx="1"/>
          </p:nvPr>
        </p:nvSpPr>
        <p:spPr>
          <a:prstGeom prst="rect">
            <a:avLst/>
          </a:prstGeom>
        </p:spPr>
        <p:txBody>
          <a:bodyPr/>
          <a:lstStyle/>
          <a:p>
            <a:pPr/>
            <a:r>
              <a:t>Nível de Corpo Um</a:t>
            </a:r>
          </a:p>
          <a:p>
            <a:pPr lvl="1"/>
            <a:r>
              <a:t>Nível de Corpo Dois</a:t>
            </a:r>
          </a:p>
          <a:p>
            <a:pPr lvl="2"/>
            <a:r>
              <a:t>Nível de Corpo Três</a:t>
            </a:r>
          </a:p>
          <a:p>
            <a:pPr lvl="3"/>
            <a:r>
              <a:t>Nível de Corpo Quatro</a:t>
            </a:r>
          </a:p>
          <a:p>
            <a:pPr lvl="4"/>
            <a:r>
              <a:t>Nível de Corpo Cinco</a:t>
            </a:r>
          </a:p>
        </p:txBody>
      </p:sp>
      <p:sp>
        <p:nvSpPr>
          <p:cNvPr id="167" name="Número do Slide"/>
          <p:cNvSpPr txBox="1"/>
          <p:nvPr>
            <p:ph type="sldNum" sz="quarter" idx="2"/>
          </p:nvPr>
        </p:nvSpPr>
        <p:spPr>
          <a:xfrm>
            <a:off x="8610600" y="151447"/>
            <a:ext cx="457200" cy="26924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sp>
        <p:nvSpPr>
          <p:cNvPr id="174" name="Texto do Título"/>
          <p:cNvSpPr txBox="1"/>
          <p:nvPr>
            <p:ph type="title"/>
          </p:nvPr>
        </p:nvSpPr>
        <p:spPr>
          <a:prstGeom prst="rect">
            <a:avLst/>
          </a:prstGeom>
        </p:spPr>
        <p:txBody>
          <a:bodyPr/>
          <a:lstStyle/>
          <a:p>
            <a:pPr/>
            <a:r>
              <a:t>Texto do Título</a:t>
            </a:r>
          </a:p>
        </p:txBody>
      </p:sp>
      <p:sp>
        <p:nvSpPr>
          <p:cNvPr id="175" name="Nível de Corpo Um…"/>
          <p:cNvSpPr txBox="1"/>
          <p:nvPr>
            <p:ph type="body" idx="1"/>
          </p:nvPr>
        </p:nvSpPr>
        <p:spPr>
          <a:prstGeom prst="rect">
            <a:avLst/>
          </a:prstGeom>
        </p:spPr>
        <p:txBody>
          <a:bodyPr/>
          <a:lstStyle/>
          <a:p>
            <a:pPr/>
            <a:r>
              <a:t>Nível de Corpo Um</a:t>
            </a:r>
          </a:p>
          <a:p>
            <a:pPr lvl="1"/>
            <a:r>
              <a:t>Nível de Corpo Dois</a:t>
            </a:r>
          </a:p>
          <a:p>
            <a:pPr lvl="2"/>
            <a:r>
              <a:t>Nível de Corpo Três</a:t>
            </a:r>
          </a:p>
          <a:p>
            <a:pPr lvl="3"/>
            <a:r>
              <a:t>Nível de Corpo Quatro</a:t>
            </a:r>
          </a:p>
          <a:p>
            <a:pPr lvl="4"/>
            <a:r>
              <a:t>Nível de Corpo Cinco</a:t>
            </a:r>
          </a:p>
        </p:txBody>
      </p:sp>
      <p:sp>
        <p:nvSpPr>
          <p:cNvPr id="176"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sp>
        <p:nvSpPr>
          <p:cNvPr id="183" name="Texto do Título"/>
          <p:cNvSpPr txBox="1"/>
          <p:nvPr>
            <p:ph type="title"/>
          </p:nvPr>
        </p:nvSpPr>
        <p:spPr>
          <a:prstGeom prst="rect">
            <a:avLst/>
          </a:prstGeom>
        </p:spPr>
        <p:txBody>
          <a:bodyPr/>
          <a:lstStyle/>
          <a:p>
            <a:pPr/>
            <a:r>
              <a:t>Texto do Título</a:t>
            </a:r>
          </a:p>
        </p:txBody>
      </p:sp>
      <p:sp>
        <p:nvSpPr>
          <p:cNvPr id="184" name="Nível de Corpo Um…"/>
          <p:cNvSpPr txBox="1"/>
          <p:nvPr>
            <p:ph type="body" idx="1"/>
          </p:nvPr>
        </p:nvSpPr>
        <p:spPr>
          <a:prstGeom prst="rect">
            <a:avLst/>
          </a:prstGeom>
        </p:spPr>
        <p:txBody>
          <a:bodyPr/>
          <a:lstStyle/>
          <a:p>
            <a:pPr/>
            <a:r>
              <a:t>Nível de Corpo Um</a:t>
            </a:r>
          </a:p>
          <a:p>
            <a:pPr lvl="1"/>
            <a:r>
              <a:t>Nível de Corpo Dois</a:t>
            </a:r>
          </a:p>
          <a:p>
            <a:pPr lvl="2"/>
            <a:r>
              <a:t>Nível de Corpo Três</a:t>
            </a:r>
          </a:p>
          <a:p>
            <a:pPr lvl="3"/>
            <a:r>
              <a:t>Nível de Corpo Quatro</a:t>
            </a:r>
          </a:p>
          <a:p>
            <a:pPr lvl="4"/>
            <a:r>
              <a:t>Nível de Corpo Cinco</a:t>
            </a:r>
          </a:p>
        </p:txBody>
      </p:sp>
      <p:sp>
        <p:nvSpPr>
          <p:cNvPr id="185"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bg>
      <p:bgPr>
        <a:solidFill>
          <a:srgbClr val="FFFFFF"/>
        </a:solidFill>
      </p:bgPr>
    </p:bg>
    <p:spTree>
      <p:nvGrpSpPr>
        <p:cNvPr id="1" name=""/>
        <p:cNvGrpSpPr/>
        <p:nvPr/>
      </p:nvGrpSpPr>
      <p:grpSpPr>
        <a:xfrm>
          <a:off x="0" y="0"/>
          <a:ext cx="0" cy="0"/>
          <a:chOff x="0" y="0"/>
          <a:chExt cx="0" cy="0"/>
        </a:xfrm>
      </p:grpSpPr>
      <p:sp>
        <p:nvSpPr>
          <p:cNvPr id="192" name="Forma"/>
          <p:cNvSpPr/>
          <p:nvPr/>
        </p:nvSpPr>
        <p:spPr>
          <a:xfrm>
            <a:off x="189706" y="189706"/>
            <a:ext cx="8764589" cy="64785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03" y="0"/>
                </a:moveTo>
                <a:lnTo>
                  <a:pt x="21600" y="0"/>
                </a:lnTo>
                <a:lnTo>
                  <a:pt x="21600" y="19566"/>
                </a:lnTo>
                <a:cubicBezTo>
                  <a:pt x="21600" y="20689"/>
                  <a:pt x="20927" y="21600"/>
                  <a:pt x="20097" y="21600"/>
                </a:cubicBezTo>
                <a:lnTo>
                  <a:pt x="0" y="21600"/>
                </a:lnTo>
                <a:lnTo>
                  <a:pt x="0" y="2034"/>
                </a:lnTo>
                <a:cubicBezTo>
                  <a:pt x="0" y="911"/>
                  <a:pt x="673" y="0"/>
                  <a:pt x="1503" y="0"/>
                </a:cubicBezTo>
                <a:close/>
              </a:path>
            </a:pathLst>
          </a:custGeom>
          <a:gradFill>
            <a:gsLst>
              <a:gs pos="17000">
                <a:srgbClr val="38ABED"/>
              </a:gs>
              <a:gs pos="100000">
                <a:srgbClr val="1B3861"/>
              </a:gs>
            </a:gsLst>
            <a:lin ang="5400000"/>
          </a:gradFill>
          <a:ln w="12700">
            <a:miter lim="400000"/>
          </a:ln>
        </p:spPr>
        <p:txBody>
          <a:bodyPr lIns="45719" rIns="45719" anchor="ctr"/>
          <a:lstStyle/>
          <a:p>
            <a:pPr algn="ctr">
              <a:defRPr sz="1800">
                <a:solidFill>
                  <a:srgbClr val="FFFFFF"/>
                </a:solidFill>
                <a:latin typeface="Trebuchet MS"/>
                <a:ea typeface="Trebuchet MS"/>
                <a:cs typeface="Trebuchet MS"/>
                <a:sym typeface="Trebuchet MS"/>
              </a:defRPr>
            </a:pPr>
          </a:p>
        </p:txBody>
      </p:sp>
      <p:pic>
        <p:nvPicPr>
          <p:cNvPr id="193" name="Overlay-ContentSlides.png" descr="Overlay-ContentSlides.png"/>
          <p:cNvPicPr>
            <a:picLocks noChangeAspect="1"/>
          </p:cNvPicPr>
          <p:nvPr/>
        </p:nvPicPr>
        <p:blipFill>
          <a:blip r:embed="rId2">
            <a:extLst/>
          </a:blip>
          <a:stretch>
            <a:fillRect/>
          </a:stretch>
        </p:blipFill>
        <p:spPr>
          <a:xfrm>
            <a:off x="150886" y="186645"/>
            <a:ext cx="8827267" cy="6483097"/>
          </a:xfrm>
          <a:prstGeom prst="rect">
            <a:avLst/>
          </a:prstGeom>
          <a:ln w="12700">
            <a:miter lim="400000"/>
          </a:ln>
        </p:spPr>
      </p:pic>
      <p:sp>
        <p:nvSpPr>
          <p:cNvPr id="194" name="Número do Slide"/>
          <p:cNvSpPr txBox="1"/>
          <p:nvPr>
            <p:ph type="sldNum" sz="quarter" idx="2"/>
          </p:nvPr>
        </p:nvSpPr>
        <p:spPr>
          <a:xfrm>
            <a:off x="8404411" y="267577"/>
            <a:ext cx="493060" cy="269241"/>
          </a:xfrm>
          <a:prstGeom prst="rect">
            <a:avLst/>
          </a:prstGeom>
        </p:spPr>
        <p:txBody>
          <a:bodyPr anchor="ctr"/>
          <a:lstStyle>
            <a:lvl1pPr algn="r">
              <a:defRPr>
                <a:solidFill>
                  <a:srgbClr val="1B3861"/>
                </a:solidFill>
                <a:latin typeface="Trebuchet MS"/>
                <a:ea typeface="Trebuchet MS"/>
                <a:cs typeface="Trebuchet MS"/>
                <a:sym typeface="Trebuchet M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ítulo e Subtítul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1" name="Texto do Título"/>
          <p:cNvSpPr txBox="1"/>
          <p:nvPr>
            <p:ph type="title"/>
          </p:nvPr>
        </p:nvSpPr>
        <p:spPr>
          <a:xfrm>
            <a:off x="892968" y="0"/>
            <a:ext cx="7358064" cy="3473649"/>
          </a:xfrm>
          <a:prstGeom prst="rect">
            <a:avLst/>
          </a:prstGeom>
        </p:spPr>
        <p:txBody>
          <a:bodyPr lIns="0" tIns="0" rIns="0" bIns="0" anchor="b">
            <a:normAutofit fontScale="100000" lnSpcReduction="0"/>
          </a:bodyPr>
          <a:lstStyle>
            <a:lvl1pPr algn="ctr" defTabSz="584200">
              <a:defRPr sz="5600">
                <a:solidFill>
                  <a:srgbClr val="FFFFFF"/>
                </a:solidFill>
                <a:latin typeface="Helvetica Light"/>
                <a:ea typeface="Helvetica Light"/>
                <a:cs typeface="Helvetica Light"/>
                <a:sym typeface="Helvetica Light"/>
              </a:defRPr>
            </a:lvl1pPr>
          </a:lstStyle>
          <a:p>
            <a:pPr/>
            <a:r>
              <a:t>Texto do Título</a:t>
            </a:r>
          </a:p>
        </p:txBody>
      </p:sp>
      <p:sp>
        <p:nvSpPr>
          <p:cNvPr id="202" name="Nível de Corpo Um…"/>
          <p:cNvSpPr txBox="1"/>
          <p:nvPr>
            <p:ph type="body" sz="half" idx="1"/>
          </p:nvPr>
        </p:nvSpPr>
        <p:spPr>
          <a:xfrm>
            <a:off x="892968" y="3536156"/>
            <a:ext cx="7358064" cy="3321844"/>
          </a:xfrm>
          <a:prstGeom prst="rect">
            <a:avLst/>
          </a:prstGeom>
        </p:spPr>
        <p:txBody>
          <a:bodyPr lIns="0" tIns="0" rIns="0" bIns="0">
            <a:normAutofit fontScale="100000" lnSpcReduction="0"/>
          </a:bodyPr>
          <a:lstStyle>
            <a:lvl1pPr marL="0" indent="0" algn="ctr" defTabSz="584200">
              <a:spcBef>
                <a:spcPts val="0"/>
              </a:spcBef>
              <a:buClrTx/>
              <a:buSzTx/>
              <a:buNone/>
              <a:defRPr sz="2200">
                <a:latin typeface="Helvetica Light"/>
                <a:ea typeface="Helvetica Light"/>
                <a:cs typeface="Helvetica Light"/>
                <a:sym typeface="Helvetica Light"/>
              </a:defRPr>
            </a:lvl1pPr>
            <a:lvl2pPr marL="0" indent="0" algn="ctr" defTabSz="584200">
              <a:spcBef>
                <a:spcPts val="0"/>
              </a:spcBef>
              <a:buClrTx/>
              <a:buSzTx/>
              <a:buNone/>
              <a:defRPr sz="2200">
                <a:latin typeface="Helvetica Light"/>
                <a:ea typeface="Helvetica Light"/>
                <a:cs typeface="Helvetica Light"/>
                <a:sym typeface="Helvetica Light"/>
              </a:defRPr>
            </a:lvl2pPr>
            <a:lvl3pPr marL="0" indent="0" algn="ctr" defTabSz="584200">
              <a:spcBef>
                <a:spcPts val="0"/>
              </a:spcBef>
              <a:buClrTx/>
              <a:buSzTx/>
              <a:buNone/>
              <a:defRPr sz="2200">
                <a:latin typeface="Helvetica Light"/>
                <a:ea typeface="Helvetica Light"/>
                <a:cs typeface="Helvetica Light"/>
                <a:sym typeface="Helvetica Light"/>
              </a:defRPr>
            </a:lvl3pPr>
            <a:lvl4pPr marL="0" indent="0" algn="ctr" defTabSz="584200">
              <a:spcBef>
                <a:spcPts val="0"/>
              </a:spcBef>
              <a:buClrTx/>
              <a:buSzTx/>
              <a:buNone/>
              <a:defRPr sz="2200">
                <a:latin typeface="Helvetica Light"/>
                <a:ea typeface="Helvetica Light"/>
                <a:cs typeface="Helvetica Light"/>
                <a:sym typeface="Helvetica Light"/>
              </a:defRPr>
            </a:lvl4pPr>
            <a:lvl5pPr marL="0" indent="0" algn="ctr" defTabSz="584200">
              <a:spcBef>
                <a:spcPts val="0"/>
              </a:spcBef>
              <a:buClrTx/>
              <a:buSzTx/>
              <a:buNone/>
              <a:defRPr sz="2200">
                <a:latin typeface="Helvetica Light"/>
                <a:ea typeface="Helvetica Light"/>
                <a:cs typeface="Helvetica Light"/>
                <a:sym typeface="Helvetica Light"/>
              </a:defRPr>
            </a:lvl5pPr>
          </a:lstStyle>
          <a:p>
            <a:pPr/>
            <a:r>
              <a:t>Nível de Corpo Um</a:t>
            </a:r>
          </a:p>
          <a:p>
            <a:pPr lvl="1"/>
            <a:r>
              <a:t>Nível de Corpo Dois</a:t>
            </a:r>
          </a:p>
          <a:p>
            <a:pPr lvl="2"/>
            <a:r>
              <a:t>Nível de Corpo Três</a:t>
            </a:r>
          </a:p>
          <a:p>
            <a:pPr lvl="3"/>
            <a:r>
              <a:t>Nível de Corpo Quatro</a:t>
            </a:r>
          </a:p>
          <a:p>
            <a:pPr lvl="4"/>
            <a:r>
              <a:t>Nível de Corpo Cinco</a:t>
            </a:r>
          </a:p>
        </p:txBody>
      </p:sp>
      <p:sp>
        <p:nvSpPr>
          <p:cNvPr id="203" name="Número do Slide"/>
          <p:cNvSpPr txBox="1"/>
          <p:nvPr>
            <p:ph type="sldNum" sz="quarter" idx="2"/>
          </p:nvPr>
        </p:nvSpPr>
        <p:spPr>
          <a:xfrm>
            <a:off x="6553200" y="6172199"/>
            <a:ext cx="2133600" cy="368301"/>
          </a:xfrm>
          <a:prstGeom prst="rect">
            <a:avLst/>
          </a:prstGeom>
        </p:spPr>
        <p:txBody>
          <a:bodyPr lIns="32146" tIns="32146" rIns="32146" bIns="32146" anchor="ctr"/>
          <a:lstStyle>
            <a:lvl1pPr algn="r" defTabSz="584200">
              <a:defRPr sz="800">
                <a:solidFill>
                  <a:srgbClr val="FF0000"/>
                </a:solidFill>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gradFill flip="none" rotWithShape="1">
          <a:gsLst>
            <a:gs pos="0">
              <a:srgbClr val="5A77A9"/>
            </a:gs>
            <a:gs pos="35000">
              <a:srgbClr val="000000"/>
            </a:gs>
            <a:gs pos="100000">
              <a:srgbClr val="000000"/>
            </a:gs>
          </a:gsLst>
          <a:lin ang="16200000" scaled="0"/>
        </a:gradFill>
      </p:bgPr>
    </p:bg>
    <p:spTree>
      <p:nvGrpSpPr>
        <p:cNvPr id="1" name=""/>
        <p:cNvGrpSpPr/>
        <p:nvPr/>
      </p:nvGrpSpPr>
      <p:grpSpPr>
        <a:xfrm>
          <a:off x="0" y="0"/>
          <a:ext cx="0" cy="0"/>
          <a:chOff x="0" y="0"/>
          <a:chExt cx="0" cy="0"/>
        </a:xfrm>
      </p:grpSpPr>
      <p:sp>
        <p:nvSpPr>
          <p:cNvPr id="2" name="Retângulo"/>
          <p:cNvSpPr/>
          <p:nvPr/>
        </p:nvSpPr>
        <p:spPr>
          <a:xfrm>
            <a:off x="0" y="0"/>
            <a:ext cx="365125" cy="6854825"/>
          </a:xfrm>
          <a:prstGeom prst="rect">
            <a:avLst/>
          </a:prstGeom>
          <a:solidFill>
            <a:srgbClr val="FFFFFF"/>
          </a:solidFill>
          <a:ln w="12700">
            <a:miter lim="400000"/>
          </a:ln>
        </p:spPr>
        <p:txBody>
          <a:bodyPr lIns="45719" rIns="45719" anchor="ctr"/>
          <a:lstStyle/>
          <a:p>
            <a:pPr algn="ctr">
              <a:defRPr sz="1800">
                <a:solidFill>
                  <a:srgbClr val="FFFFFF"/>
                </a:solidFill>
              </a:defRPr>
            </a:pPr>
          </a:p>
        </p:txBody>
      </p:sp>
      <p:sp>
        <p:nvSpPr>
          <p:cNvPr id="3" name="Retângulo"/>
          <p:cNvSpPr/>
          <p:nvPr/>
        </p:nvSpPr>
        <p:spPr>
          <a:xfrm>
            <a:off x="255587" y="5046662"/>
            <a:ext cx="73026" cy="1692276"/>
          </a:xfrm>
          <a:prstGeom prst="rect">
            <a:avLst/>
          </a:prstGeom>
          <a:solidFill>
            <a:schemeClr val="accent2"/>
          </a:solidFill>
          <a:ln w="12700">
            <a:miter lim="400000"/>
          </a:ln>
        </p:spPr>
        <p:txBody>
          <a:bodyPr lIns="45719" rIns="45719" anchor="ctr"/>
          <a:lstStyle/>
          <a:p>
            <a:pPr algn="ctr">
              <a:defRPr sz="1800">
                <a:solidFill>
                  <a:srgbClr val="FFFFFF"/>
                </a:solidFill>
              </a:defRPr>
            </a:pPr>
          </a:p>
        </p:txBody>
      </p:sp>
      <p:sp>
        <p:nvSpPr>
          <p:cNvPr id="4" name="Retângulo"/>
          <p:cNvSpPr/>
          <p:nvPr/>
        </p:nvSpPr>
        <p:spPr>
          <a:xfrm>
            <a:off x="255587" y="4797425"/>
            <a:ext cx="73026" cy="228600"/>
          </a:xfrm>
          <a:prstGeom prst="rect">
            <a:avLst/>
          </a:prstGeom>
          <a:solidFill>
            <a:srgbClr val="FEB80A"/>
          </a:solidFill>
          <a:ln w="12700">
            <a:miter lim="400000"/>
          </a:ln>
        </p:spPr>
        <p:txBody>
          <a:bodyPr lIns="45719" rIns="45719" anchor="ctr"/>
          <a:lstStyle/>
          <a:p>
            <a:pPr algn="ctr">
              <a:defRPr sz="1800">
                <a:solidFill>
                  <a:srgbClr val="FFFFFF"/>
                </a:solidFill>
              </a:defRPr>
            </a:pPr>
          </a:p>
        </p:txBody>
      </p:sp>
      <p:sp>
        <p:nvSpPr>
          <p:cNvPr id="5" name="Retângulo"/>
          <p:cNvSpPr/>
          <p:nvPr/>
        </p:nvSpPr>
        <p:spPr>
          <a:xfrm>
            <a:off x="255587" y="4637087"/>
            <a:ext cx="73026" cy="138113"/>
          </a:xfrm>
          <a:prstGeom prst="rect">
            <a:avLst/>
          </a:prstGeom>
          <a:solidFill>
            <a:srgbClr val="4E5B6F"/>
          </a:solidFill>
          <a:ln w="12700">
            <a:miter lim="400000"/>
          </a:ln>
        </p:spPr>
        <p:txBody>
          <a:bodyPr lIns="45719" rIns="45719" anchor="ctr"/>
          <a:lstStyle/>
          <a:p>
            <a:pPr algn="ctr">
              <a:defRPr sz="1800">
                <a:solidFill>
                  <a:srgbClr val="FFFFFF"/>
                </a:solidFill>
              </a:defRPr>
            </a:pPr>
          </a:p>
        </p:txBody>
      </p:sp>
      <p:sp>
        <p:nvSpPr>
          <p:cNvPr id="6" name="Quadrado"/>
          <p:cNvSpPr/>
          <p:nvPr/>
        </p:nvSpPr>
        <p:spPr>
          <a:xfrm>
            <a:off x="255587" y="4541837"/>
            <a:ext cx="73026" cy="74613"/>
          </a:xfrm>
          <a:prstGeom prst="rect">
            <a:avLst/>
          </a:prstGeom>
          <a:solidFill>
            <a:schemeClr val="accent2"/>
          </a:solidFill>
          <a:ln w="12700">
            <a:miter lim="400000"/>
          </a:ln>
        </p:spPr>
        <p:txBody>
          <a:bodyPr lIns="45719" rIns="45719" anchor="ctr"/>
          <a:lstStyle/>
          <a:p>
            <a:pPr algn="ctr">
              <a:defRPr sz="1800">
                <a:solidFill>
                  <a:srgbClr val="FFFFFF"/>
                </a:solidFill>
              </a:defRPr>
            </a:pPr>
          </a:p>
        </p:txBody>
      </p:sp>
      <p:sp>
        <p:nvSpPr>
          <p:cNvPr id="7" name="Retângulo"/>
          <p:cNvSpPr/>
          <p:nvPr/>
        </p:nvSpPr>
        <p:spPr>
          <a:xfrm>
            <a:off x="309562" y="681037"/>
            <a:ext cx="46039" cy="365126"/>
          </a:xfrm>
          <a:prstGeom prst="rect">
            <a:avLst/>
          </a:prstGeom>
          <a:solidFill>
            <a:srgbClr val="000000"/>
          </a:solidFill>
          <a:ln w="12700">
            <a:miter lim="400000"/>
          </a:ln>
        </p:spPr>
        <p:txBody>
          <a:bodyPr lIns="45719" rIns="45719" anchor="ctr"/>
          <a:lstStyle/>
          <a:p>
            <a:pPr algn="ctr">
              <a:defRPr sz="1800">
                <a:solidFill>
                  <a:srgbClr val="FFFFFF"/>
                </a:solidFill>
              </a:defRPr>
            </a:pPr>
          </a:p>
        </p:txBody>
      </p:sp>
      <p:sp>
        <p:nvSpPr>
          <p:cNvPr id="8" name="Retângulo"/>
          <p:cNvSpPr/>
          <p:nvPr/>
        </p:nvSpPr>
        <p:spPr>
          <a:xfrm>
            <a:off x="268287" y="681037"/>
            <a:ext cx="28576" cy="365126"/>
          </a:xfrm>
          <a:prstGeom prst="rect">
            <a:avLst/>
          </a:prstGeom>
          <a:solidFill>
            <a:srgbClr val="000000"/>
          </a:solidFill>
          <a:ln w="12700">
            <a:miter lim="400000"/>
          </a:ln>
        </p:spPr>
        <p:txBody>
          <a:bodyPr lIns="45719" rIns="45719" anchor="ctr"/>
          <a:lstStyle/>
          <a:p>
            <a:pPr algn="ctr">
              <a:defRPr sz="1800">
                <a:solidFill>
                  <a:srgbClr val="FFFFFF"/>
                </a:solidFill>
              </a:defRPr>
            </a:pPr>
          </a:p>
        </p:txBody>
      </p:sp>
      <p:sp>
        <p:nvSpPr>
          <p:cNvPr id="9" name="Retângulo"/>
          <p:cNvSpPr/>
          <p:nvPr/>
        </p:nvSpPr>
        <p:spPr>
          <a:xfrm>
            <a:off x="249237" y="681037"/>
            <a:ext cx="9526" cy="365126"/>
          </a:xfrm>
          <a:prstGeom prst="rect">
            <a:avLst/>
          </a:prstGeom>
          <a:solidFill>
            <a:srgbClr val="000000"/>
          </a:solidFill>
          <a:ln w="12700">
            <a:miter lim="400000"/>
          </a:ln>
        </p:spPr>
        <p:txBody>
          <a:bodyPr lIns="45719" rIns="45719" anchor="ctr"/>
          <a:lstStyle/>
          <a:p>
            <a:pPr algn="ctr">
              <a:defRPr sz="1800">
                <a:solidFill>
                  <a:srgbClr val="FFFFFF"/>
                </a:solidFill>
              </a:defRPr>
            </a:pPr>
          </a:p>
        </p:txBody>
      </p:sp>
      <p:sp>
        <p:nvSpPr>
          <p:cNvPr id="10" name="Retângulo"/>
          <p:cNvSpPr/>
          <p:nvPr/>
        </p:nvSpPr>
        <p:spPr>
          <a:xfrm>
            <a:off x="222250" y="681037"/>
            <a:ext cx="7938" cy="365126"/>
          </a:xfrm>
          <a:prstGeom prst="rect">
            <a:avLst/>
          </a:prstGeom>
          <a:solidFill>
            <a:srgbClr val="000000"/>
          </a:solidFill>
          <a:ln w="12700">
            <a:miter lim="400000"/>
          </a:ln>
        </p:spPr>
        <p:txBody>
          <a:bodyPr lIns="45719" rIns="45719" anchor="ctr"/>
          <a:lstStyle/>
          <a:p>
            <a:pPr algn="ctr">
              <a:defRPr sz="1800">
                <a:solidFill>
                  <a:srgbClr val="FFFFFF"/>
                </a:solidFill>
              </a:defRPr>
            </a:pPr>
          </a:p>
        </p:txBody>
      </p:sp>
      <p:sp>
        <p:nvSpPr>
          <p:cNvPr id="11" name="Texto do Título"/>
          <p:cNvSpPr txBox="1"/>
          <p:nvPr>
            <p:ph type="title"/>
          </p:nvPr>
        </p:nvSpPr>
        <p:spPr>
          <a:xfrm>
            <a:off x="914400" y="512762"/>
            <a:ext cx="7772400" cy="1271588"/>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Texto do Título</a:t>
            </a:r>
          </a:p>
        </p:txBody>
      </p:sp>
      <p:sp>
        <p:nvSpPr>
          <p:cNvPr id="12" name="Nível de Corpo Um…"/>
          <p:cNvSpPr txBox="1"/>
          <p:nvPr>
            <p:ph type="body" idx="1"/>
          </p:nvPr>
        </p:nvSpPr>
        <p:spPr>
          <a:xfrm>
            <a:off x="914400" y="1784350"/>
            <a:ext cx="7772400" cy="507365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Nível de Corpo Um</a:t>
            </a:r>
          </a:p>
          <a:p>
            <a:pPr lvl="1"/>
            <a:r>
              <a:t>Nível de Corpo Dois</a:t>
            </a:r>
          </a:p>
          <a:p>
            <a:pPr lvl="2"/>
            <a:r>
              <a:t>Nível de Corpo Três</a:t>
            </a:r>
          </a:p>
          <a:p>
            <a:pPr lvl="3"/>
            <a:r>
              <a:t>Nível de Corpo Quatro</a:t>
            </a:r>
          </a:p>
          <a:p>
            <a:pPr lvl="4"/>
            <a:r>
              <a:t>Nível de Corpo Cinco</a:t>
            </a:r>
          </a:p>
        </p:txBody>
      </p:sp>
      <p:sp>
        <p:nvSpPr>
          <p:cNvPr id="13" name="Número do Slide"/>
          <p:cNvSpPr txBox="1"/>
          <p:nvPr>
            <p:ph type="sldNum" sz="quarter" idx="2"/>
          </p:nvPr>
        </p:nvSpPr>
        <p:spPr>
          <a:xfrm>
            <a:off x="8610600" y="6512560"/>
            <a:ext cx="457200" cy="269241"/>
          </a:xfrm>
          <a:prstGeom prst="rect">
            <a:avLst/>
          </a:prstGeom>
          <a:ln w="12700">
            <a:miter lim="400000"/>
          </a:ln>
        </p:spPr>
        <p:txBody>
          <a:bodyPr lIns="45719" rIns="45719" anchor="b">
            <a:spAutoFit/>
          </a:bodyPr>
          <a:lstStyle>
            <a:lvl1pPr>
              <a:defRPr sz="1200">
                <a:solidFill>
                  <a:srgbClr val="D6ECFF"/>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none" i="0" spc="0" strike="noStrike" sz="4000" u="none">
          <a:ln>
            <a:noFill/>
          </a:ln>
          <a:solidFill>
            <a:srgbClr val="C1EEFF"/>
          </a:solidFill>
          <a:uFillTx/>
          <a:latin typeface="Consolas"/>
          <a:ea typeface="Consolas"/>
          <a:cs typeface="Consolas"/>
          <a:sym typeface="Consolas"/>
        </a:defRPr>
      </a:lvl1pPr>
      <a:lvl2pPr marL="0" marR="0" indent="0" algn="l" defTabSz="914400" rtl="0" latinLnBrk="0">
        <a:lnSpc>
          <a:spcPct val="100000"/>
        </a:lnSpc>
        <a:spcBef>
          <a:spcPts val="0"/>
        </a:spcBef>
        <a:spcAft>
          <a:spcPts val="0"/>
        </a:spcAft>
        <a:buClrTx/>
        <a:buSzTx/>
        <a:buFontTx/>
        <a:buNone/>
        <a:tabLst/>
        <a:defRPr b="0" baseline="0" cap="none" i="0" spc="0" strike="noStrike" sz="4000" u="none">
          <a:ln>
            <a:noFill/>
          </a:ln>
          <a:solidFill>
            <a:srgbClr val="C1EEFF"/>
          </a:solidFill>
          <a:uFillTx/>
          <a:latin typeface="Consolas"/>
          <a:ea typeface="Consolas"/>
          <a:cs typeface="Consolas"/>
          <a:sym typeface="Consolas"/>
        </a:defRPr>
      </a:lvl2pPr>
      <a:lvl3pPr marL="0" marR="0" indent="0" algn="l" defTabSz="914400" rtl="0" latinLnBrk="0">
        <a:lnSpc>
          <a:spcPct val="100000"/>
        </a:lnSpc>
        <a:spcBef>
          <a:spcPts val="0"/>
        </a:spcBef>
        <a:spcAft>
          <a:spcPts val="0"/>
        </a:spcAft>
        <a:buClrTx/>
        <a:buSzTx/>
        <a:buFontTx/>
        <a:buNone/>
        <a:tabLst/>
        <a:defRPr b="0" baseline="0" cap="none" i="0" spc="0" strike="noStrike" sz="4000" u="none">
          <a:ln>
            <a:noFill/>
          </a:ln>
          <a:solidFill>
            <a:srgbClr val="C1EEFF"/>
          </a:solidFill>
          <a:uFillTx/>
          <a:latin typeface="Consolas"/>
          <a:ea typeface="Consolas"/>
          <a:cs typeface="Consolas"/>
          <a:sym typeface="Consolas"/>
        </a:defRPr>
      </a:lvl3pPr>
      <a:lvl4pPr marL="0" marR="0" indent="0" algn="l" defTabSz="914400" rtl="0" latinLnBrk="0">
        <a:lnSpc>
          <a:spcPct val="100000"/>
        </a:lnSpc>
        <a:spcBef>
          <a:spcPts val="0"/>
        </a:spcBef>
        <a:spcAft>
          <a:spcPts val="0"/>
        </a:spcAft>
        <a:buClrTx/>
        <a:buSzTx/>
        <a:buFontTx/>
        <a:buNone/>
        <a:tabLst/>
        <a:defRPr b="0" baseline="0" cap="none" i="0" spc="0" strike="noStrike" sz="4000" u="none">
          <a:ln>
            <a:noFill/>
          </a:ln>
          <a:solidFill>
            <a:srgbClr val="C1EEFF"/>
          </a:solidFill>
          <a:uFillTx/>
          <a:latin typeface="Consolas"/>
          <a:ea typeface="Consolas"/>
          <a:cs typeface="Consolas"/>
          <a:sym typeface="Consolas"/>
        </a:defRPr>
      </a:lvl4pPr>
      <a:lvl5pPr marL="0" marR="0" indent="0" algn="l" defTabSz="914400" rtl="0" latinLnBrk="0">
        <a:lnSpc>
          <a:spcPct val="100000"/>
        </a:lnSpc>
        <a:spcBef>
          <a:spcPts val="0"/>
        </a:spcBef>
        <a:spcAft>
          <a:spcPts val="0"/>
        </a:spcAft>
        <a:buClrTx/>
        <a:buSzTx/>
        <a:buFontTx/>
        <a:buNone/>
        <a:tabLst/>
        <a:defRPr b="0" baseline="0" cap="none" i="0" spc="0" strike="noStrike" sz="4000" u="none">
          <a:ln>
            <a:noFill/>
          </a:ln>
          <a:solidFill>
            <a:srgbClr val="C1EEFF"/>
          </a:solidFill>
          <a:uFillTx/>
          <a:latin typeface="Consolas"/>
          <a:ea typeface="Consolas"/>
          <a:cs typeface="Consolas"/>
          <a:sym typeface="Consolas"/>
        </a:defRPr>
      </a:lvl5pPr>
      <a:lvl6pPr marL="0" marR="0" indent="457200" algn="l" defTabSz="914400" rtl="0" latinLnBrk="0">
        <a:lnSpc>
          <a:spcPct val="100000"/>
        </a:lnSpc>
        <a:spcBef>
          <a:spcPts val="0"/>
        </a:spcBef>
        <a:spcAft>
          <a:spcPts val="0"/>
        </a:spcAft>
        <a:buClrTx/>
        <a:buSzTx/>
        <a:buFontTx/>
        <a:buNone/>
        <a:tabLst/>
        <a:defRPr b="0" baseline="0" cap="none" i="0" spc="0" strike="noStrike" sz="4000" u="none">
          <a:ln>
            <a:noFill/>
          </a:ln>
          <a:solidFill>
            <a:srgbClr val="C1EEFF"/>
          </a:solidFill>
          <a:uFillTx/>
          <a:latin typeface="Consolas"/>
          <a:ea typeface="Consolas"/>
          <a:cs typeface="Consolas"/>
          <a:sym typeface="Consolas"/>
        </a:defRPr>
      </a:lvl6pPr>
      <a:lvl7pPr marL="0" marR="0" indent="914400" algn="l" defTabSz="914400" rtl="0" latinLnBrk="0">
        <a:lnSpc>
          <a:spcPct val="100000"/>
        </a:lnSpc>
        <a:spcBef>
          <a:spcPts val="0"/>
        </a:spcBef>
        <a:spcAft>
          <a:spcPts val="0"/>
        </a:spcAft>
        <a:buClrTx/>
        <a:buSzTx/>
        <a:buFontTx/>
        <a:buNone/>
        <a:tabLst/>
        <a:defRPr b="0" baseline="0" cap="none" i="0" spc="0" strike="noStrike" sz="4000" u="none">
          <a:ln>
            <a:noFill/>
          </a:ln>
          <a:solidFill>
            <a:srgbClr val="C1EEFF"/>
          </a:solidFill>
          <a:uFillTx/>
          <a:latin typeface="Consolas"/>
          <a:ea typeface="Consolas"/>
          <a:cs typeface="Consolas"/>
          <a:sym typeface="Consolas"/>
        </a:defRPr>
      </a:lvl7pPr>
      <a:lvl8pPr marL="0" marR="0" indent="1371600" algn="l" defTabSz="914400" rtl="0" latinLnBrk="0">
        <a:lnSpc>
          <a:spcPct val="100000"/>
        </a:lnSpc>
        <a:spcBef>
          <a:spcPts val="0"/>
        </a:spcBef>
        <a:spcAft>
          <a:spcPts val="0"/>
        </a:spcAft>
        <a:buClrTx/>
        <a:buSzTx/>
        <a:buFontTx/>
        <a:buNone/>
        <a:tabLst/>
        <a:defRPr b="0" baseline="0" cap="none" i="0" spc="0" strike="noStrike" sz="4000" u="none">
          <a:ln>
            <a:noFill/>
          </a:ln>
          <a:solidFill>
            <a:srgbClr val="C1EEFF"/>
          </a:solidFill>
          <a:uFillTx/>
          <a:latin typeface="Consolas"/>
          <a:ea typeface="Consolas"/>
          <a:cs typeface="Consolas"/>
          <a:sym typeface="Consolas"/>
        </a:defRPr>
      </a:lvl8pPr>
      <a:lvl9pPr marL="0" marR="0" indent="1828800" algn="l" defTabSz="914400" rtl="0" latinLnBrk="0">
        <a:lnSpc>
          <a:spcPct val="100000"/>
        </a:lnSpc>
        <a:spcBef>
          <a:spcPts val="0"/>
        </a:spcBef>
        <a:spcAft>
          <a:spcPts val="0"/>
        </a:spcAft>
        <a:buClrTx/>
        <a:buSzTx/>
        <a:buFontTx/>
        <a:buNone/>
        <a:tabLst/>
        <a:defRPr b="0" baseline="0" cap="none" i="0" spc="0" strike="noStrike" sz="4000" u="none">
          <a:ln>
            <a:noFill/>
          </a:ln>
          <a:solidFill>
            <a:srgbClr val="C1EEFF"/>
          </a:solidFill>
          <a:uFillTx/>
          <a:latin typeface="Consolas"/>
          <a:ea typeface="Consolas"/>
          <a:cs typeface="Consolas"/>
          <a:sym typeface="Consolas"/>
        </a:defRPr>
      </a:lvl9pPr>
    </p:titleStyle>
    <p:bodyStyle>
      <a:lvl1pPr marL="411162" marR="0" indent="-342900" algn="l" defTabSz="914400" rtl="0" latinLnBrk="0">
        <a:lnSpc>
          <a:spcPct val="100000"/>
        </a:lnSpc>
        <a:spcBef>
          <a:spcPts val="700"/>
        </a:spcBef>
        <a:spcAft>
          <a:spcPts val="0"/>
        </a:spcAft>
        <a:buClr>
          <a:srgbClr val="D6ECFF"/>
        </a:buClr>
        <a:buSzPct val="95000"/>
        <a:buFontTx/>
        <a:buChar char="●"/>
        <a:tabLst/>
        <a:defRPr b="0" baseline="0" cap="none" i="0" spc="0" strike="noStrike" sz="3000" u="none">
          <a:ln>
            <a:noFill/>
          </a:ln>
          <a:solidFill>
            <a:srgbClr val="FFFFFF"/>
          </a:solidFill>
          <a:uFillTx/>
          <a:latin typeface="Corbel"/>
          <a:ea typeface="Corbel"/>
          <a:cs typeface="Corbel"/>
          <a:sym typeface="Corbel"/>
        </a:defRPr>
      </a:lvl1pPr>
      <a:lvl2pPr marL="783736" marR="0" indent="-329711" algn="l" defTabSz="914400" rtl="0" latinLnBrk="0">
        <a:lnSpc>
          <a:spcPct val="100000"/>
        </a:lnSpc>
        <a:spcBef>
          <a:spcPts val="700"/>
        </a:spcBef>
        <a:spcAft>
          <a:spcPts val="0"/>
        </a:spcAft>
        <a:buClr>
          <a:srgbClr val="D6ECFF"/>
        </a:buClr>
        <a:buSzPct val="90000"/>
        <a:buFontTx/>
        <a:buChar char="▫"/>
        <a:tabLst/>
        <a:defRPr b="0" baseline="0" cap="none" i="0" spc="0" strike="noStrike" sz="3000" u="none">
          <a:ln>
            <a:noFill/>
          </a:ln>
          <a:solidFill>
            <a:srgbClr val="FFFFFF"/>
          </a:solidFill>
          <a:uFillTx/>
          <a:latin typeface="Corbel"/>
          <a:ea typeface="Corbel"/>
          <a:cs typeface="Corbel"/>
          <a:sym typeface="Corbel"/>
        </a:defRPr>
      </a:lvl2pPr>
      <a:lvl3pPr marL="1052512" marR="0" indent="-285750" algn="l" defTabSz="914400" rtl="0" latinLnBrk="0">
        <a:lnSpc>
          <a:spcPct val="100000"/>
        </a:lnSpc>
        <a:spcBef>
          <a:spcPts val="700"/>
        </a:spcBef>
        <a:spcAft>
          <a:spcPts val="0"/>
        </a:spcAft>
        <a:buClr>
          <a:srgbClr val="D6ECFF"/>
        </a:buClr>
        <a:buSzPct val="100000"/>
        <a:buFontTx/>
        <a:buChar char="◾"/>
        <a:tabLst/>
        <a:defRPr b="0" baseline="0" cap="none" i="0" spc="0" strike="noStrike" sz="3000" u="none">
          <a:ln>
            <a:noFill/>
          </a:ln>
          <a:solidFill>
            <a:srgbClr val="FFFFFF"/>
          </a:solidFill>
          <a:uFillTx/>
          <a:latin typeface="Corbel"/>
          <a:ea typeface="Corbel"/>
          <a:cs typeface="Corbel"/>
          <a:sym typeface="Corbel"/>
        </a:defRPr>
      </a:lvl3pPr>
      <a:lvl4pPr marL="1343602" marR="0" indent="-311727" algn="l" defTabSz="914400" rtl="0" latinLnBrk="0">
        <a:lnSpc>
          <a:spcPct val="100000"/>
        </a:lnSpc>
        <a:spcBef>
          <a:spcPts val="700"/>
        </a:spcBef>
        <a:spcAft>
          <a:spcPts val="0"/>
        </a:spcAft>
        <a:buClr>
          <a:srgbClr val="D6ECFF"/>
        </a:buClr>
        <a:buSzPct val="100000"/>
        <a:buFontTx/>
        <a:buChar char=""/>
        <a:tabLst/>
        <a:defRPr b="0" baseline="0" cap="none" i="0" spc="0" strike="noStrike" sz="3000" u="none">
          <a:ln>
            <a:noFill/>
          </a:ln>
          <a:solidFill>
            <a:srgbClr val="FFFFFF"/>
          </a:solidFill>
          <a:uFillTx/>
          <a:latin typeface="Corbel"/>
          <a:ea typeface="Corbel"/>
          <a:cs typeface="Corbel"/>
          <a:sym typeface="Corbel"/>
        </a:defRPr>
      </a:lvl4pPr>
      <a:lvl5pPr marL="1585912" marR="0" indent="-314325" algn="l" defTabSz="914400" rtl="0" latinLnBrk="0">
        <a:lnSpc>
          <a:spcPct val="100000"/>
        </a:lnSpc>
        <a:spcBef>
          <a:spcPts val="700"/>
        </a:spcBef>
        <a:spcAft>
          <a:spcPts val="0"/>
        </a:spcAft>
        <a:buClr>
          <a:srgbClr val="D6ECFF"/>
        </a:buClr>
        <a:buSzPct val="100000"/>
        <a:buFontTx/>
        <a:buChar char="●"/>
        <a:tabLst/>
        <a:defRPr b="0" baseline="0" cap="none" i="0" spc="0" strike="noStrike" sz="3000" u="none">
          <a:ln>
            <a:noFill/>
          </a:ln>
          <a:solidFill>
            <a:srgbClr val="FFFFFF"/>
          </a:solidFill>
          <a:uFillTx/>
          <a:latin typeface="Corbel"/>
          <a:ea typeface="Corbel"/>
          <a:cs typeface="Corbel"/>
          <a:sym typeface="Corbel"/>
        </a:defRPr>
      </a:lvl5pPr>
      <a:lvl6pPr marL="2043112" marR="0" indent="-314325" algn="l" defTabSz="914400" rtl="0" latinLnBrk="0">
        <a:lnSpc>
          <a:spcPct val="100000"/>
        </a:lnSpc>
        <a:spcBef>
          <a:spcPts val="700"/>
        </a:spcBef>
        <a:spcAft>
          <a:spcPts val="0"/>
        </a:spcAft>
        <a:buClr>
          <a:srgbClr val="D6ECFF"/>
        </a:buClr>
        <a:buSzPct val="100000"/>
        <a:buFontTx/>
        <a:buChar char="•"/>
        <a:tabLst/>
        <a:defRPr b="0" baseline="0" cap="none" i="0" spc="0" strike="noStrike" sz="3000" u="none">
          <a:ln>
            <a:noFill/>
          </a:ln>
          <a:solidFill>
            <a:srgbClr val="FFFFFF"/>
          </a:solidFill>
          <a:uFillTx/>
          <a:latin typeface="Corbel"/>
          <a:ea typeface="Corbel"/>
          <a:cs typeface="Corbel"/>
          <a:sym typeface="Corbel"/>
        </a:defRPr>
      </a:lvl6pPr>
      <a:lvl7pPr marL="2500312" marR="0" indent="-314325" algn="l" defTabSz="914400" rtl="0" latinLnBrk="0">
        <a:lnSpc>
          <a:spcPct val="100000"/>
        </a:lnSpc>
        <a:spcBef>
          <a:spcPts val="700"/>
        </a:spcBef>
        <a:spcAft>
          <a:spcPts val="0"/>
        </a:spcAft>
        <a:buClr>
          <a:srgbClr val="D6ECFF"/>
        </a:buClr>
        <a:buSzPct val="100000"/>
        <a:buFontTx/>
        <a:buChar char="•"/>
        <a:tabLst/>
        <a:defRPr b="0" baseline="0" cap="none" i="0" spc="0" strike="noStrike" sz="3000" u="none">
          <a:ln>
            <a:noFill/>
          </a:ln>
          <a:solidFill>
            <a:srgbClr val="FFFFFF"/>
          </a:solidFill>
          <a:uFillTx/>
          <a:latin typeface="Corbel"/>
          <a:ea typeface="Corbel"/>
          <a:cs typeface="Corbel"/>
          <a:sym typeface="Corbel"/>
        </a:defRPr>
      </a:lvl7pPr>
      <a:lvl8pPr marL="2957512" marR="0" indent="-314325" algn="l" defTabSz="914400" rtl="0" latinLnBrk="0">
        <a:lnSpc>
          <a:spcPct val="100000"/>
        </a:lnSpc>
        <a:spcBef>
          <a:spcPts val="700"/>
        </a:spcBef>
        <a:spcAft>
          <a:spcPts val="0"/>
        </a:spcAft>
        <a:buClr>
          <a:srgbClr val="D6ECFF"/>
        </a:buClr>
        <a:buSzPct val="100000"/>
        <a:buFontTx/>
        <a:buChar char="•"/>
        <a:tabLst/>
        <a:defRPr b="0" baseline="0" cap="none" i="0" spc="0" strike="noStrike" sz="3000" u="none">
          <a:ln>
            <a:noFill/>
          </a:ln>
          <a:solidFill>
            <a:srgbClr val="FFFFFF"/>
          </a:solidFill>
          <a:uFillTx/>
          <a:latin typeface="Corbel"/>
          <a:ea typeface="Corbel"/>
          <a:cs typeface="Corbel"/>
          <a:sym typeface="Corbel"/>
        </a:defRPr>
      </a:lvl8pPr>
      <a:lvl9pPr marL="3414712" marR="0" indent="-314325" algn="l" defTabSz="914400" rtl="0" latinLnBrk="0">
        <a:lnSpc>
          <a:spcPct val="100000"/>
        </a:lnSpc>
        <a:spcBef>
          <a:spcPts val="700"/>
        </a:spcBef>
        <a:spcAft>
          <a:spcPts val="0"/>
        </a:spcAft>
        <a:buClr>
          <a:srgbClr val="D6ECFF"/>
        </a:buClr>
        <a:buSzPct val="100000"/>
        <a:buFontTx/>
        <a:buChar char="•"/>
        <a:tabLst/>
        <a:defRPr b="0" baseline="0" cap="none" i="0" spc="0" strike="noStrike" sz="3000" u="none">
          <a:ln>
            <a:noFill/>
          </a:ln>
          <a:solidFill>
            <a:srgbClr val="FFFFFF"/>
          </a:solidFill>
          <a:uFillTx/>
          <a:latin typeface="Corbel"/>
          <a:ea typeface="Corbel"/>
          <a:cs typeface="Corbel"/>
          <a:sym typeface="Corbel"/>
        </a:defRPr>
      </a:lvl9pPr>
    </p:bodyStyle>
    <p:otherStyle>
      <a:lvl1pPr marL="0" marR="0" indent="0" algn="l"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orbel"/>
        </a:defRPr>
      </a:lvl1pPr>
      <a:lvl2pPr marL="0" marR="0" indent="457200" algn="l"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orbel"/>
        </a:defRPr>
      </a:lvl2pPr>
      <a:lvl3pPr marL="0" marR="0" indent="914400" algn="l"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orbel"/>
        </a:defRPr>
      </a:lvl3pPr>
      <a:lvl4pPr marL="0" marR="0" indent="1371600" algn="l"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orbel"/>
        </a:defRPr>
      </a:lvl4pPr>
      <a:lvl5pPr marL="0" marR="0" indent="1828800" algn="l"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orbel"/>
        </a:defRPr>
      </a:lvl5pPr>
      <a:lvl6pPr marL="0" marR="0" indent="0" algn="l"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orbel"/>
        </a:defRPr>
      </a:lvl6pPr>
      <a:lvl7pPr marL="0" marR="0" indent="0" algn="l"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orbel"/>
        </a:defRPr>
      </a:lvl7pPr>
      <a:lvl8pPr marL="0" marR="0" indent="0" algn="l"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orbel"/>
        </a:defRPr>
      </a:lvl8pPr>
      <a:lvl9pPr marL="0" marR="0" indent="0" algn="l"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orbe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1.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video" Target="../media/media1.mov"/><Relationship Id="rId3" Type="http://schemas.microsoft.com/office/2007/relationships/media" Target="../media/media1.mov"/><Relationship Id="rId4" Type="http://schemas.openxmlformats.org/officeDocument/2006/relationships/image" Target="../media/image13.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5.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6.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7.png"/><Relationship Id="rId3" Type="http://schemas.openxmlformats.org/officeDocument/2006/relationships/image" Target="../media/image18.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9.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0.png"/><Relationship Id="rId3" Type="http://schemas.openxmlformats.org/officeDocument/2006/relationships/image" Target="../media/image21.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2.png"/><Relationship Id="rId3" Type="http://schemas.openxmlformats.org/officeDocument/2006/relationships/image" Target="../media/image23.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4.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5.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6.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7.png"/><Relationship Id="rId3" Type="http://schemas.openxmlformats.org/officeDocument/2006/relationships/image" Target="../media/image28.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9.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0.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1.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2.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3.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4.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5.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6.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7.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jpeg"/></Relationships>

</file>

<file path=ppt/slides/_rels/slide5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jpeg"/></Relationships>

</file>

<file path=ppt/slides/_rels/slide5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jpeg"/></Relationships>

</file>

<file path=ppt/slides/_rels/slide5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jpeg"/></Relationships>

</file>

<file path=ppt/slides/_rels/slide5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jpeg"/></Relationships>

</file>

<file path=ppt/slides/_rels/slide5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jpeg"/></Relationships>

</file>

<file path=ppt/slides/_rels/slide6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jpeg"/></Relationships>

</file>

<file path=ppt/slides/_rels/slide61.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jpeg"/></Relationships>

</file>

<file path=ppt/slides/_rels/slide6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0.jpeg"/></Relationships>

</file>

<file path=ppt/slides/_rels/slide6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1.jpeg"/></Relationships>

</file>

<file path=ppt/slides/_rels/slide6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2.jpeg"/></Relationships>

</file>

<file path=ppt/slides/_rels/slide6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jpeg"/></Relationships>

</file>

<file path=ppt/slides/_rels/slide6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jpeg"/></Relationships>

</file>

<file path=ppt/slides/_rels/slide6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5.jpeg"/></Relationships>

</file>

<file path=ppt/slides/_rels/slide6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6.jpeg"/></Relationships>

</file>

<file path=ppt/slides/_rels/slide70.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hyperlink" Target="mailto:daniel.kanaan@hotmail.com" TargetMode="External"/><Relationship Id="rId3"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HDA NÃO VARICOSA:  TÉCNICAS RADIOLÓGICAS…"/>
          <p:cNvSpPr txBox="1"/>
          <p:nvPr>
            <p:ph type="body" sz="half" idx="4294967295"/>
          </p:nvPr>
        </p:nvSpPr>
        <p:spPr>
          <a:xfrm>
            <a:off x="685800" y="4270672"/>
            <a:ext cx="7772400" cy="2146103"/>
          </a:xfrm>
          <a:prstGeom prst="rect">
            <a:avLst/>
          </a:prstGeom>
        </p:spPr>
        <p:txBody>
          <a:bodyPr anchor="b">
            <a:normAutofit fontScale="100000" lnSpcReduction="0"/>
          </a:bodyPr>
          <a:lstStyle/>
          <a:p>
            <a:pPr marL="0" indent="0" algn="ctr" defTabSz="621791">
              <a:spcBef>
                <a:spcPts val="0"/>
              </a:spcBef>
              <a:buSzTx/>
              <a:buFont typeface="Wingdings"/>
              <a:buNone/>
              <a:defRPr sz="2584"/>
            </a:pPr>
            <a:r>
              <a:t>HDA NÃO VARICOSA:  TÉCNICAS RADIOLÓGICAS</a:t>
            </a:r>
          </a:p>
          <a:p>
            <a:pPr marL="0" indent="0" algn="ctr" defTabSz="621791">
              <a:spcBef>
                <a:spcPts val="0"/>
              </a:spcBef>
              <a:buSzTx/>
              <a:buFont typeface="Wingdings"/>
              <a:buNone/>
              <a:defRPr sz="2040"/>
            </a:pPr>
          </a:p>
          <a:p>
            <a:pPr marL="0" indent="0" algn="ctr" defTabSz="621791">
              <a:spcBef>
                <a:spcPts val="0"/>
              </a:spcBef>
              <a:buSzTx/>
              <a:buFont typeface="Wingdings"/>
              <a:buNone/>
              <a:defRPr sz="2040"/>
            </a:pPr>
            <a:r>
              <a:t>Dr. Daniel Kanaan</a:t>
            </a:r>
          </a:p>
          <a:p>
            <a:pPr marL="0" indent="0" algn="ctr" defTabSz="621791">
              <a:spcBef>
                <a:spcPts val="0"/>
              </a:spcBef>
              <a:buSzTx/>
              <a:buFont typeface="Wingdings"/>
              <a:buNone/>
              <a:defRPr sz="2040"/>
            </a:pPr>
            <a:r>
              <a:t>Sociedade Brasileira de Radiologia Intervencionista e Cirurgia Endovascular</a:t>
            </a:r>
          </a:p>
          <a:p>
            <a:pPr marL="0" indent="0" algn="ctr" defTabSz="621791">
              <a:spcBef>
                <a:spcPts val="0"/>
              </a:spcBef>
              <a:buSzTx/>
              <a:buFont typeface="Wingdings"/>
              <a:buNone/>
              <a:defRPr sz="2040"/>
            </a:pPr>
            <a:endParaRPr sz="1904"/>
          </a:p>
        </p:txBody>
      </p:sp>
      <p:pic>
        <p:nvPicPr>
          <p:cNvPr id="213" name="Captura de Tela 2019-04-12 às 21.28.31.png" descr="Captura de Tela 2019-04-12 às 21.28.31.png"/>
          <p:cNvPicPr>
            <a:picLocks noChangeAspect="1"/>
          </p:cNvPicPr>
          <p:nvPr/>
        </p:nvPicPr>
        <p:blipFill>
          <a:blip r:embed="rId2">
            <a:extLst/>
          </a:blip>
          <a:stretch>
            <a:fillRect/>
          </a:stretch>
        </p:blipFill>
        <p:spPr>
          <a:xfrm>
            <a:off x="787400" y="660499"/>
            <a:ext cx="7569200" cy="2755901"/>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5" name="image.png" descr="image.png"/>
          <p:cNvPicPr>
            <a:picLocks noChangeAspect="1"/>
          </p:cNvPicPr>
          <p:nvPr/>
        </p:nvPicPr>
        <p:blipFill>
          <a:blip r:embed="rId3">
            <a:extLst/>
          </a:blip>
          <a:stretch>
            <a:fillRect/>
          </a:stretch>
        </p:blipFill>
        <p:spPr>
          <a:xfrm>
            <a:off x="603250" y="2432050"/>
            <a:ext cx="7785100" cy="2341563"/>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Título"/>
          <p:cNvSpPr txBox="1"/>
          <p:nvPr>
            <p:ph type="title" idx="4294967295"/>
          </p:nvPr>
        </p:nvSpPr>
        <p:spPr>
          <a:xfrm>
            <a:off x="914400" y="512762"/>
            <a:ext cx="7772400" cy="914401"/>
          </a:xfrm>
          <a:prstGeom prst="rect">
            <a:avLst/>
          </a:prstGeom>
        </p:spPr>
        <p:txBody>
          <a:bodyPr>
            <a:normAutofit fontScale="100000" lnSpcReduction="0"/>
          </a:bodyPr>
          <a:lstStyle/>
          <a:p>
            <a:pPr defTabSz="786384">
              <a:defRPr sz="3440"/>
            </a:pPr>
          </a:p>
        </p:txBody>
      </p:sp>
      <p:pic>
        <p:nvPicPr>
          <p:cNvPr id="220" name="Imagem12.png" descr="Imagem12.png"/>
          <p:cNvPicPr>
            <a:picLocks noChangeAspect="1"/>
          </p:cNvPicPr>
          <p:nvPr/>
        </p:nvPicPr>
        <p:blipFill>
          <a:blip r:embed="rId2">
            <a:extLst/>
          </a:blip>
          <a:stretch>
            <a:fillRect/>
          </a:stretch>
        </p:blipFill>
        <p:spPr>
          <a:xfrm>
            <a:off x="685800" y="0"/>
            <a:ext cx="7727950" cy="6858000"/>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2" name="Imagem8.png" descr="Imagem8.png"/>
          <p:cNvPicPr>
            <a:picLocks noChangeAspect="1"/>
          </p:cNvPicPr>
          <p:nvPr/>
        </p:nvPicPr>
        <p:blipFill>
          <a:blip r:embed="rId2">
            <a:extLst/>
          </a:blip>
          <a:stretch>
            <a:fillRect/>
          </a:stretch>
        </p:blipFill>
        <p:spPr>
          <a:xfrm>
            <a:off x="0" y="57150"/>
            <a:ext cx="9144000" cy="6724650"/>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Anatomia Vascular"/>
          <p:cNvSpPr txBox="1"/>
          <p:nvPr>
            <p:ph type="title" idx="4294967295"/>
          </p:nvPr>
        </p:nvSpPr>
        <p:spPr>
          <a:xfrm>
            <a:off x="838200" y="0"/>
            <a:ext cx="7772400" cy="914400"/>
          </a:xfrm>
          <a:prstGeom prst="rect">
            <a:avLst/>
          </a:prstGeom>
        </p:spPr>
        <p:txBody>
          <a:bodyPr>
            <a:normAutofit fontScale="100000" lnSpcReduction="0"/>
          </a:bodyPr>
          <a:lstStyle>
            <a:lvl1pPr algn="ctr"/>
          </a:lstStyle>
          <a:p>
            <a:pPr/>
            <a:r>
              <a:t>Anatomia Vascular</a:t>
            </a:r>
          </a:p>
        </p:txBody>
      </p:sp>
      <p:pic>
        <p:nvPicPr>
          <p:cNvPr id="225" name="Imagem8.png" descr="Imagem8.png"/>
          <p:cNvPicPr>
            <a:picLocks noChangeAspect="1"/>
          </p:cNvPicPr>
          <p:nvPr/>
        </p:nvPicPr>
        <p:blipFill>
          <a:blip r:embed="rId2">
            <a:extLst/>
          </a:blip>
          <a:stretch>
            <a:fillRect/>
          </a:stretch>
        </p:blipFill>
        <p:spPr>
          <a:xfrm>
            <a:off x="1447800" y="0"/>
            <a:ext cx="6438900" cy="6810375"/>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7" name="Imagem9.png" descr="Imagem9.png"/>
          <p:cNvPicPr>
            <a:picLocks noChangeAspect="1"/>
          </p:cNvPicPr>
          <p:nvPr/>
        </p:nvPicPr>
        <p:blipFill>
          <a:blip r:embed="rId2">
            <a:extLst/>
          </a:blip>
          <a:stretch>
            <a:fillRect/>
          </a:stretch>
        </p:blipFill>
        <p:spPr>
          <a:xfrm>
            <a:off x="0" y="26987"/>
            <a:ext cx="9144000" cy="6804026"/>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Anatomia Vascular"/>
          <p:cNvSpPr txBox="1"/>
          <p:nvPr>
            <p:ph type="title" idx="4294967295"/>
          </p:nvPr>
        </p:nvSpPr>
        <p:spPr>
          <a:xfrm>
            <a:off x="838200" y="0"/>
            <a:ext cx="7772400" cy="914400"/>
          </a:xfrm>
          <a:prstGeom prst="rect">
            <a:avLst/>
          </a:prstGeom>
        </p:spPr>
        <p:txBody>
          <a:bodyPr>
            <a:normAutofit fontScale="100000" lnSpcReduction="0"/>
          </a:bodyPr>
          <a:lstStyle>
            <a:lvl1pPr algn="ctr"/>
          </a:lstStyle>
          <a:p>
            <a:pPr/>
            <a:r>
              <a:t>Anatomia Vascular</a:t>
            </a:r>
          </a:p>
        </p:txBody>
      </p:sp>
      <p:pic>
        <p:nvPicPr>
          <p:cNvPr id="230" name="Imagem7.png" descr="Imagem7.png"/>
          <p:cNvPicPr>
            <a:picLocks noChangeAspect="1"/>
          </p:cNvPicPr>
          <p:nvPr/>
        </p:nvPicPr>
        <p:blipFill>
          <a:blip r:embed="rId2">
            <a:extLst/>
          </a:blip>
          <a:stretch>
            <a:fillRect/>
          </a:stretch>
        </p:blipFill>
        <p:spPr>
          <a:xfrm>
            <a:off x="1143000" y="0"/>
            <a:ext cx="7132638" cy="6851650"/>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 name="Título"/>
          <p:cNvSpPr txBox="1"/>
          <p:nvPr>
            <p:ph type="title" idx="4294967295"/>
          </p:nvPr>
        </p:nvSpPr>
        <p:spPr>
          <a:xfrm>
            <a:off x="914400" y="512762"/>
            <a:ext cx="7772400" cy="914401"/>
          </a:xfrm>
          <a:prstGeom prst="rect">
            <a:avLst/>
          </a:prstGeom>
        </p:spPr>
        <p:txBody>
          <a:bodyPr>
            <a:normAutofit fontScale="100000" lnSpcReduction="0"/>
          </a:bodyPr>
          <a:lstStyle/>
          <a:p>
            <a:pPr defTabSz="786384">
              <a:defRPr sz="3440"/>
            </a:pPr>
          </a:p>
        </p:txBody>
      </p:sp>
      <p:pic>
        <p:nvPicPr>
          <p:cNvPr id="233" name="Imagem9.png" descr="Imagem9.png"/>
          <p:cNvPicPr>
            <a:picLocks noChangeAspect="1"/>
          </p:cNvPicPr>
          <p:nvPr/>
        </p:nvPicPr>
        <p:blipFill>
          <a:blip r:embed="rId2">
            <a:extLst/>
          </a:blip>
          <a:stretch>
            <a:fillRect/>
          </a:stretch>
        </p:blipFill>
        <p:spPr>
          <a:xfrm>
            <a:off x="381000" y="0"/>
            <a:ext cx="8420100" cy="6858000"/>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5" name="Imagem7.png" descr="Imagem7.png"/>
          <p:cNvPicPr>
            <a:picLocks noChangeAspect="1"/>
          </p:cNvPicPr>
          <p:nvPr/>
        </p:nvPicPr>
        <p:blipFill>
          <a:blip r:embed="rId2">
            <a:extLst/>
          </a:blip>
          <a:stretch>
            <a:fillRect/>
          </a:stretch>
        </p:blipFill>
        <p:spPr>
          <a:xfrm>
            <a:off x="1600200" y="0"/>
            <a:ext cx="6019800" cy="6897688"/>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7" name="Título"/>
          <p:cNvSpPr txBox="1"/>
          <p:nvPr>
            <p:ph type="title" idx="4294967295"/>
          </p:nvPr>
        </p:nvSpPr>
        <p:spPr>
          <a:xfrm>
            <a:off x="914400" y="512762"/>
            <a:ext cx="7772400" cy="914401"/>
          </a:xfrm>
          <a:prstGeom prst="rect">
            <a:avLst/>
          </a:prstGeom>
        </p:spPr>
        <p:txBody>
          <a:bodyPr>
            <a:normAutofit fontScale="100000" lnSpcReduction="0"/>
          </a:bodyPr>
          <a:lstStyle/>
          <a:p>
            <a:pPr defTabSz="786384">
              <a:defRPr sz="3440"/>
            </a:pPr>
          </a:p>
        </p:txBody>
      </p:sp>
      <p:pic>
        <p:nvPicPr>
          <p:cNvPr id="238" name="Imagem10.png" descr="Imagem10.png"/>
          <p:cNvPicPr>
            <a:picLocks noChangeAspect="1"/>
          </p:cNvPicPr>
          <p:nvPr/>
        </p:nvPicPr>
        <p:blipFill>
          <a:blip r:embed="rId2">
            <a:extLst/>
          </a:blip>
          <a:stretch>
            <a:fillRect/>
          </a:stretch>
        </p:blipFill>
        <p:spPr>
          <a:xfrm>
            <a:off x="0" y="-36513"/>
            <a:ext cx="8851900" cy="6894513"/>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Título"/>
          <p:cNvSpPr txBox="1"/>
          <p:nvPr>
            <p:ph type="title" idx="4294967295"/>
          </p:nvPr>
        </p:nvSpPr>
        <p:spPr>
          <a:xfrm>
            <a:off x="914400" y="512762"/>
            <a:ext cx="7772400" cy="914401"/>
          </a:xfrm>
          <a:prstGeom prst="rect">
            <a:avLst/>
          </a:prstGeom>
        </p:spPr>
        <p:txBody>
          <a:bodyPr>
            <a:normAutofit fontScale="100000" lnSpcReduction="0"/>
          </a:bodyPr>
          <a:lstStyle/>
          <a:p>
            <a:pPr defTabSz="786384">
              <a:defRPr sz="3440"/>
            </a:pPr>
          </a:p>
        </p:txBody>
      </p:sp>
      <p:pic>
        <p:nvPicPr>
          <p:cNvPr id="241" name="Imagem11.png" descr="Imagem11.png"/>
          <p:cNvPicPr>
            <a:picLocks noChangeAspect="1"/>
          </p:cNvPicPr>
          <p:nvPr/>
        </p:nvPicPr>
        <p:blipFill>
          <a:blip r:embed="rId2">
            <a:extLst/>
          </a:blip>
          <a:stretch>
            <a:fillRect/>
          </a:stretch>
        </p:blipFill>
        <p:spPr>
          <a:xfrm>
            <a:off x="0" y="122237"/>
            <a:ext cx="9144000" cy="6430963"/>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CAUSAS de HDA"/>
          <p:cNvSpPr txBox="1"/>
          <p:nvPr>
            <p:ph type="title" idx="4294967295"/>
          </p:nvPr>
        </p:nvSpPr>
        <p:spPr>
          <a:xfrm>
            <a:off x="685800" y="228600"/>
            <a:ext cx="7772400" cy="914400"/>
          </a:xfrm>
          <a:prstGeom prst="rect">
            <a:avLst/>
          </a:prstGeom>
        </p:spPr>
        <p:txBody>
          <a:bodyPr>
            <a:normAutofit fontScale="100000" lnSpcReduction="0"/>
          </a:bodyPr>
          <a:lstStyle>
            <a:lvl1pPr algn="ctr"/>
          </a:lstStyle>
          <a:p>
            <a:pPr/>
            <a:r>
              <a:t>CAUSAS de HDA</a:t>
            </a:r>
          </a:p>
        </p:txBody>
      </p:sp>
      <p:sp>
        <p:nvSpPr>
          <p:cNvPr id="244" name="Úlcera gástrica e/ ou duodenal.…"/>
          <p:cNvSpPr txBox="1"/>
          <p:nvPr>
            <p:ph type="body" idx="4294967295"/>
          </p:nvPr>
        </p:nvSpPr>
        <p:spPr>
          <a:xfrm>
            <a:off x="914400" y="1066800"/>
            <a:ext cx="7848600" cy="5410200"/>
          </a:xfrm>
          <a:prstGeom prst="rect">
            <a:avLst/>
          </a:prstGeom>
        </p:spPr>
        <p:txBody>
          <a:bodyPr>
            <a:normAutofit fontScale="100000" lnSpcReduction="0"/>
          </a:bodyPr>
          <a:lstStyle/>
          <a:p>
            <a:pPr marL="434022" indent="-365759" algn="just">
              <a:lnSpc>
                <a:spcPct val="80000"/>
              </a:lnSpc>
              <a:buChar char="▪"/>
            </a:pPr>
            <a:r>
              <a:rPr sz="3200"/>
              <a:t>Úlcera gástrica e/ ou duodenal.</a:t>
            </a:r>
            <a:endParaRPr sz="3200"/>
          </a:p>
          <a:p>
            <a:pPr marL="434022" indent="-365759" algn="just">
              <a:lnSpc>
                <a:spcPct val="80000"/>
              </a:lnSpc>
              <a:buChar char="▪"/>
            </a:pPr>
            <a:r>
              <a:rPr sz="3200"/>
              <a:t>Mallory-Weiss.</a:t>
            </a:r>
            <a:endParaRPr sz="3200"/>
          </a:p>
          <a:p>
            <a:pPr marL="434022" indent="-365759" algn="just">
              <a:lnSpc>
                <a:spcPct val="80000"/>
              </a:lnSpc>
              <a:buChar char="▪"/>
            </a:pPr>
            <a:r>
              <a:rPr sz="3200"/>
              <a:t>Gastrite/esofagite.</a:t>
            </a:r>
            <a:endParaRPr sz="3200"/>
          </a:p>
          <a:p>
            <a:pPr marL="434022" indent="-365759" algn="just">
              <a:lnSpc>
                <a:spcPct val="80000"/>
              </a:lnSpc>
              <a:buChar char="▪"/>
            </a:pPr>
            <a:r>
              <a:rPr sz="3200"/>
              <a:t>Angiodisplasia.</a:t>
            </a:r>
            <a:endParaRPr sz="3200"/>
          </a:p>
          <a:p>
            <a:pPr marL="434022" indent="-365759" algn="just">
              <a:lnSpc>
                <a:spcPct val="80000"/>
              </a:lnSpc>
              <a:buChar char="▪"/>
            </a:pPr>
            <a:r>
              <a:rPr sz="3200"/>
              <a:t>Dieulafoy.</a:t>
            </a:r>
            <a:endParaRPr sz="3200"/>
          </a:p>
          <a:p>
            <a:pPr marL="434022" indent="-365759" algn="just">
              <a:lnSpc>
                <a:spcPct val="80000"/>
              </a:lnSpc>
              <a:buChar char="▪"/>
            </a:pPr>
            <a:r>
              <a:rPr sz="3200"/>
              <a:t>Úlcera em boca anastomótica.</a:t>
            </a:r>
            <a:endParaRPr sz="3200"/>
          </a:p>
          <a:p>
            <a:pPr marL="434022" indent="-365759" algn="just">
              <a:lnSpc>
                <a:spcPct val="80000"/>
              </a:lnSpc>
              <a:buChar char="▪"/>
            </a:pPr>
            <a:r>
              <a:rPr sz="3200"/>
              <a:t>Fístulas arterioentérica (aneurismas ou pseudoaneurismas).</a:t>
            </a:r>
            <a:endParaRPr sz="3200"/>
          </a:p>
          <a:p>
            <a:pPr marL="434022" indent="-365759" algn="just">
              <a:lnSpc>
                <a:spcPct val="80000"/>
              </a:lnSpc>
              <a:buChar char="▪"/>
            </a:pPr>
            <a:r>
              <a:rPr sz="3200"/>
              <a:t>Tumores (ex. leiomiosarcoma, neuroendócrino de pâncreas).</a:t>
            </a:r>
            <a:endParaRPr sz="3200"/>
          </a:p>
          <a:p>
            <a:pPr marL="434022" indent="-365759" algn="just">
              <a:lnSpc>
                <a:spcPct val="80000"/>
              </a:lnSpc>
              <a:buChar char="▪"/>
            </a:pPr>
            <a:r>
              <a:rPr sz="3200"/>
              <a:t>Varizes de esôfago.</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 name="Papilotomia endoscópica.…"/>
          <p:cNvSpPr txBox="1"/>
          <p:nvPr/>
        </p:nvSpPr>
        <p:spPr>
          <a:xfrm>
            <a:off x="457200" y="1600200"/>
            <a:ext cx="8229600" cy="310591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609600" indent="-609600" algn="just">
              <a:spcBef>
                <a:spcPts val="700"/>
              </a:spcBef>
              <a:buSzPct val="100000"/>
              <a:buFont typeface="Arial"/>
              <a:buChar char="•"/>
              <a:defRPr sz="1800">
                <a:solidFill>
                  <a:srgbClr val="FFFFFF"/>
                </a:solidFill>
              </a:defRPr>
            </a:pPr>
            <a:r>
              <a:rPr sz="3200"/>
              <a:t>Papilotomia endoscópica.</a:t>
            </a:r>
            <a:endParaRPr sz="3200"/>
          </a:p>
          <a:p>
            <a:pPr marL="609600" indent="-609600" algn="just">
              <a:spcBef>
                <a:spcPts val="700"/>
              </a:spcBef>
              <a:buSzPct val="100000"/>
              <a:buFont typeface="Arial"/>
              <a:buChar char="•"/>
              <a:defRPr sz="1800">
                <a:solidFill>
                  <a:srgbClr val="FFFFFF"/>
                </a:solidFill>
              </a:defRPr>
            </a:pPr>
            <a:r>
              <a:rPr sz="3200"/>
              <a:t>Hemobilia (trauma; abscesso hepático; tumor; lesão iatrogênica cirúrgica; pós-biópsia; pós-procedimentos intervencionistas).</a:t>
            </a:r>
            <a:endParaRPr sz="3200"/>
          </a:p>
          <a:p>
            <a:pPr marL="609600" indent="-609600" algn="just">
              <a:spcBef>
                <a:spcPts val="700"/>
              </a:spcBef>
              <a:buSzPct val="100000"/>
              <a:buFont typeface="Arial"/>
              <a:buChar char="•"/>
              <a:defRPr sz="1800">
                <a:solidFill>
                  <a:srgbClr val="FFFFFF"/>
                </a:solidFill>
              </a:defRPr>
            </a:pPr>
            <a:r>
              <a:rPr sz="3200"/>
              <a:t>Sangramento pelo ducto pancreático (pseudoaneurisma pós-pancreatite; tumores).</a:t>
            </a:r>
          </a:p>
        </p:txBody>
      </p:sp>
      <p:sp>
        <p:nvSpPr>
          <p:cNvPr id="247" name="CAUSAS de HDA"/>
          <p:cNvSpPr txBox="1"/>
          <p:nvPr/>
        </p:nvSpPr>
        <p:spPr>
          <a:xfrm>
            <a:off x="685800" y="228600"/>
            <a:ext cx="7772400" cy="7010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4000">
                <a:solidFill>
                  <a:srgbClr val="C1EEFF"/>
                </a:solidFill>
                <a:latin typeface="Consolas"/>
                <a:ea typeface="Consolas"/>
                <a:cs typeface="Consolas"/>
                <a:sym typeface="Consolas"/>
              </a:defRPr>
            </a:lvl1pPr>
          </a:lstStyle>
          <a:p>
            <a:pPr>
              <a:defRPr sz="1800">
                <a:solidFill>
                  <a:srgbClr val="FFFFFF"/>
                </a:solidFill>
                <a:latin typeface="Corbel"/>
                <a:ea typeface="Corbel"/>
                <a:cs typeface="Corbel"/>
                <a:sym typeface="Corbel"/>
              </a:defRPr>
            </a:pPr>
            <a:r>
              <a:rPr sz="4000">
                <a:solidFill>
                  <a:srgbClr val="C1EEFF"/>
                </a:solidFill>
                <a:latin typeface="Consolas"/>
                <a:ea typeface="Consolas"/>
                <a:cs typeface="Consolas"/>
                <a:sym typeface="Consolas"/>
              </a:rPr>
              <a:t>CAUSAS de HDA</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 name="Manifestações Clínicas"/>
          <p:cNvSpPr txBox="1"/>
          <p:nvPr>
            <p:ph type="title" idx="4294967295"/>
          </p:nvPr>
        </p:nvSpPr>
        <p:spPr>
          <a:xfrm>
            <a:off x="914400" y="512762"/>
            <a:ext cx="7772400" cy="914401"/>
          </a:xfrm>
          <a:prstGeom prst="rect">
            <a:avLst/>
          </a:prstGeom>
        </p:spPr>
        <p:txBody>
          <a:bodyPr>
            <a:normAutofit fontScale="100000" lnSpcReduction="0"/>
          </a:bodyPr>
          <a:lstStyle>
            <a:lvl1pPr algn="ctr"/>
          </a:lstStyle>
          <a:p>
            <a:pPr/>
            <a:r>
              <a:t>Manifestações Clínicas</a:t>
            </a:r>
          </a:p>
        </p:txBody>
      </p:sp>
      <p:sp>
        <p:nvSpPr>
          <p:cNvPr id="250" name="Hematêmese.…"/>
          <p:cNvSpPr txBox="1"/>
          <p:nvPr>
            <p:ph type="body" idx="4294967295"/>
          </p:nvPr>
        </p:nvSpPr>
        <p:spPr>
          <a:xfrm>
            <a:off x="914400" y="1784349"/>
            <a:ext cx="7772400" cy="4572002"/>
          </a:xfrm>
          <a:prstGeom prst="rect">
            <a:avLst/>
          </a:prstGeom>
        </p:spPr>
        <p:txBody>
          <a:bodyPr>
            <a:normAutofit fontScale="100000" lnSpcReduction="0"/>
          </a:bodyPr>
          <a:lstStyle/>
          <a:p>
            <a:pPr algn="just">
              <a:buChar char="▪"/>
            </a:pPr>
            <a:r>
              <a:t>Hematêmese.</a:t>
            </a:r>
          </a:p>
          <a:p>
            <a:pPr algn="just">
              <a:buChar char="▪"/>
            </a:pPr>
            <a:r>
              <a:t>Melena.</a:t>
            </a:r>
          </a:p>
          <a:p>
            <a:pPr algn="just">
              <a:buChar char="▪"/>
            </a:pPr>
            <a:r>
              <a:t>Enterorragia (efeito catártico).</a:t>
            </a:r>
          </a:p>
          <a:p>
            <a:pPr algn="just">
              <a:buChar char="▪"/>
            </a:pPr>
            <a:r>
              <a:t>Sangue oculto nas fezes e anemia (hemorragia crônica).</a:t>
            </a:r>
          </a:p>
          <a:p>
            <a:pPr marL="342900" indent="-274637" algn="just">
              <a:buSzTx/>
              <a:buFont typeface="Wingdings"/>
              <a:buNone/>
            </a:pPr>
            <a:r>
              <a:t> </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 name="Conduta Médica na Admissão"/>
          <p:cNvSpPr txBox="1"/>
          <p:nvPr>
            <p:ph type="title" idx="4294967295"/>
          </p:nvPr>
        </p:nvSpPr>
        <p:spPr>
          <a:xfrm>
            <a:off x="914400" y="512762"/>
            <a:ext cx="7772400" cy="914401"/>
          </a:xfrm>
          <a:prstGeom prst="rect">
            <a:avLst/>
          </a:prstGeom>
        </p:spPr>
        <p:txBody>
          <a:bodyPr>
            <a:normAutofit fontScale="100000" lnSpcReduction="0"/>
          </a:bodyPr>
          <a:lstStyle>
            <a:lvl1pPr algn="ctr" defTabSz="877823">
              <a:defRPr sz="3839"/>
            </a:lvl1pPr>
          </a:lstStyle>
          <a:p>
            <a:pPr/>
            <a:r>
              <a:t>Conduta Médica na Admissão</a:t>
            </a:r>
          </a:p>
        </p:txBody>
      </p:sp>
      <p:sp>
        <p:nvSpPr>
          <p:cNvPr id="253" name="Reposição volêmica (cristalóides e ou hemoderivados).…"/>
          <p:cNvSpPr txBox="1"/>
          <p:nvPr>
            <p:ph type="body" idx="4294967295"/>
          </p:nvPr>
        </p:nvSpPr>
        <p:spPr>
          <a:xfrm>
            <a:off x="914400" y="1784349"/>
            <a:ext cx="7772400" cy="4572002"/>
          </a:xfrm>
          <a:prstGeom prst="rect">
            <a:avLst/>
          </a:prstGeom>
        </p:spPr>
        <p:txBody>
          <a:bodyPr>
            <a:normAutofit fontScale="100000" lnSpcReduction="0"/>
          </a:bodyPr>
          <a:lstStyle/>
          <a:p>
            <a:pPr algn="just">
              <a:buChar char="▪"/>
            </a:pPr>
            <a:r>
              <a:t>Reposição volêmica (cristalóides e ou hemoderivados).</a:t>
            </a:r>
          </a:p>
          <a:p>
            <a:pPr algn="just">
              <a:buChar char="▪"/>
            </a:pPr>
            <a:r>
              <a:t>Terapia antisecretora.</a:t>
            </a:r>
          </a:p>
          <a:p>
            <a:pPr algn="just">
              <a:buChar char="▪"/>
            </a:pPr>
            <a:r>
              <a:t>Sonda nasogástrica.</a:t>
            </a:r>
          </a:p>
          <a:p>
            <a:pPr algn="just">
              <a:buChar char="▪"/>
            </a:pPr>
            <a:r>
              <a:t>Definir o nível anatômico e a natureza da lesão responsável pelo sangramento.</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7" name="Endoscopia Digestiva Alta"/>
          <p:cNvSpPr txBox="1"/>
          <p:nvPr>
            <p:ph type="title" idx="4294967295"/>
          </p:nvPr>
        </p:nvSpPr>
        <p:spPr>
          <a:xfrm>
            <a:off x="914400" y="512762"/>
            <a:ext cx="7772400" cy="914401"/>
          </a:xfrm>
          <a:prstGeom prst="rect">
            <a:avLst/>
          </a:prstGeom>
        </p:spPr>
        <p:txBody>
          <a:bodyPr>
            <a:normAutofit fontScale="100000" lnSpcReduction="0"/>
          </a:bodyPr>
          <a:lstStyle>
            <a:lvl1pPr algn="ctr"/>
          </a:lstStyle>
          <a:p>
            <a:pPr/>
            <a:r>
              <a:t>Endoscopia Digestiva Alta</a:t>
            </a:r>
          </a:p>
        </p:txBody>
      </p:sp>
      <p:sp>
        <p:nvSpPr>
          <p:cNvPr id="258" name="Método mais sensível e específico no diagnóstico da HDA.…"/>
          <p:cNvSpPr txBox="1"/>
          <p:nvPr>
            <p:ph type="body" idx="4294967295"/>
          </p:nvPr>
        </p:nvSpPr>
        <p:spPr>
          <a:xfrm>
            <a:off x="914400" y="1219200"/>
            <a:ext cx="7772400" cy="5638800"/>
          </a:xfrm>
          <a:prstGeom prst="rect">
            <a:avLst/>
          </a:prstGeom>
        </p:spPr>
        <p:txBody>
          <a:bodyPr>
            <a:normAutofit fontScale="100000" lnSpcReduction="0"/>
          </a:bodyPr>
          <a:lstStyle/>
          <a:p>
            <a:pPr algn="just">
              <a:buChar char="▪"/>
            </a:pPr>
            <a:r>
              <a:t>Método mais sensível e específico no diagnóstico da HDA.</a:t>
            </a:r>
          </a:p>
          <a:p>
            <a:pPr algn="just">
              <a:buChar char="▪"/>
            </a:pPr>
            <a:r>
              <a:t>Deve ser realizada nas primeiras 24 horas de internação, com o paciente estável.</a:t>
            </a:r>
          </a:p>
          <a:p>
            <a:pPr algn="just">
              <a:buChar char="▪"/>
            </a:pPr>
            <a:r>
              <a:t>Reconhecer o ponto de sangramento.</a:t>
            </a:r>
          </a:p>
          <a:p>
            <a:pPr algn="just">
              <a:buChar char="▪"/>
            </a:pPr>
            <a:r>
              <a:t>Proceder hemostasia quando indicada.</a:t>
            </a:r>
          </a:p>
          <a:p>
            <a:pPr algn="just">
              <a:buChar char="▪"/>
            </a:pPr>
            <a:r>
              <a:t>Reconhecer estigmas de ressangramento iminente.</a:t>
            </a:r>
          </a:p>
          <a:p>
            <a:pPr algn="just">
              <a:buChar char="▪"/>
            </a:pPr>
            <a:r>
              <a:t>Substâncias vasoconstrictoras ou esclerosantes; eletrocoagulação; hemoclip; laser de argônio; combinação dos métodos</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2" name="media1.MOV" descr="media1.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996514" y="152400"/>
            <a:ext cx="11379201" cy="64008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8091" fill="hold"/>
                                        <p:tgtEl>
                                          <p:spTgt spid="262"/>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262"/>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262"/>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Indicações de Arteriografia na HDA"/>
          <p:cNvSpPr txBox="1"/>
          <p:nvPr>
            <p:ph type="title" idx="4294967295"/>
          </p:nvPr>
        </p:nvSpPr>
        <p:spPr>
          <a:xfrm>
            <a:off x="914400" y="512762"/>
            <a:ext cx="7772400" cy="1133377"/>
          </a:xfrm>
          <a:prstGeom prst="rect">
            <a:avLst/>
          </a:prstGeom>
        </p:spPr>
        <p:txBody>
          <a:bodyPr>
            <a:normAutofit fontScale="100000" lnSpcReduction="0"/>
          </a:bodyPr>
          <a:lstStyle>
            <a:lvl1pPr algn="ctr" defTabSz="804672">
              <a:defRPr sz="3432"/>
            </a:lvl1pPr>
          </a:lstStyle>
          <a:p>
            <a:pPr/>
            <a:r>
              <a:t>Indicações de Arteriografia na HDA</a:t>
            </a:r>
          </a:p>
        </p:txBody>
      </p:sp>
      <p:sp>
        <p:nvSpPr>
          <p:cNvPr id="265" name="Não disponibilidade da EDA.…"/>
          <p:cNvSpPr txBox="1"/>
          <p:nvPr>
            <p:ph type="body" idx="4294967295"/>
          </p:nvPr>
        </p:nvSpPr>
        <p:spPr>
          <a:xfrm>
            <a:off x="762000" y="1905000"/>
            <a:ext cx="7772400" cy="4495800"/>
          </a:xfrm>
          <a:prstGeom prst="rect">
            <a:avLst/>
          </a:prstGeom>
        </p:spPr>
        <p:txBody>
          <a:bodyPr>
            <a:normAutofit fontScale="100000" lnSpcReduction="0"/>
          </a:bodyPr>
          <a:lstStyle/>
          <a:p>
            <a:pPr algn="just">
              <a:buChar char="▪"/>
            </a:pPr>
            <a:r>
              <a:t>Não disponibilidade da EDA.</a:t>
            </a:r>
          </a:p>
          <a:p>
            <a:pPr algn="just">
              <a:buChar char="▪"/>
            </a:pPr>
            <a:r>
              <a:t>Sangramento refratário às medidas clínicas e endoscópicas.</a:t>
            </a:r>
          </a:p>
          <a:p>
            <a:pPr algn="just">
              <a:buChar char="▪"/>
            </a:pPr>
            <a:r>
              <a:t>Recorrência  após duas tentativas de terapêutica endoscópica.</a:t>
            </a:r>
          </a:p>
          <a:p>
            <a:pPr algn="just">
              <a:buChar char="▪"/>
            </a:pPr>
            <a:r>
              <a:t>Arteriografias são realizadas quando há a intenção e a possibilidade de tratamento transcateter.</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9" name="Captura de Tela 2014-11-21 às 23.51.07.png" descr="Captura de Tela 2014-11-21 às 23.51.07.png"/>
          <p:cNvPicPr>
            <a:picLocks noChangeAspect="1"/>
          </p:cNvPicPr>
          <p:nvPr/>
        </p:nvPicPr>
        <p:blipFill>
          <a:blip r:embed="rId3">
            <a:extLst/>
          </a:blip>
          <a:stretch>
            <a:fillRect/>
          </a:stretch>
        </p:blipFill>
        <p:spPr>
          <a:xfrm>
            <a:off x="752" y="2030237"/>
            <a:ext cx="9187200" cy="2758166"/>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3" name="Captura de Tela 2014-11-21 às 23.47.42.png" descr="Captura de Tela 2014-11-21 às 23.47.42.png"/>
          <p:cNvPicPr>
            <a:picLocks noChangeAspect="1"/>
          </p:cNvPicPr>
          <p:nvPr/>
        </p:nvPicPr>
        <p:blipFill>
          <a:blip r:embed="rId3">
            <a:extLst/>
          </a:blip>
          <a:stretch>
            <a:fillRect/>
          </a:stretch>
        </p:blipFill>
        <p:spPr>
          <a:xfrm>
            <a:off x="1356619" y="-25400"/>
            <a:ext cx="6430762" cy="6908800"/>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7" name="Contra-indicações"/>
          <p:cNvSpPr txBox="1"/>
          <p:nvPr>
            <p:ph type="title" idx="4294967295"/>
          </p:nvPr>
        </p:nvSpPr>
        <p:spPr>
          <a:xfrm>
            <a:off x="762000" y="457200"/>
            <a:ext cx="7772400" cy="914400"/>
          </a:xfrm>
          <a:prstGeom prst="rect">
            <a:avLst/>
          </a:prstGeom>
        </p:spPr>
        <p:txBody>
          <a:bodyPr>
            <a:normAutofit fontScale="100000" lnSpcReduction="0"/>
          </a:bodyPr>
          <a:lstStyle>
            <a:lvl1pPr algn="ctr"/>
          </a:lstStyle>
          <a:p>
            <a:pPr/>
            <a:r>
              <a:t>Contra-indicações</a:t>
            </a:r>
          </a:p>
        </p:txBody>
      </p:sp>
      <p:sp>
        <p:nvSpPr>
          <p:cNvPr id="278" name="Coagulopatia.…"/>
          <p:cNvSpPr txBox="1"/>
          <p:nvPr>
            <p:ph type="body" idx="4294967295"/>
          </p:nvPr>
        </p:nvSpPr>
        <p:spPr>
          <a:xfrm>
            <a:off x="914400" y="1784349"/>
            <a:ext cx="7772400" cy="4572002"/>
          </a:xfrm>
          <a:prstGeom prst="rect">
            <a:avLst/>
          </a:prstGeom>
        </p:spPr>
        <p:txBody>
          <a:bodyPr>
            <a:normAutofit fontScale="100000" lnSpcReduction="0"/>
          </a:bodyPr>
          <a:lstStyle/>
          <a:p>
            <a:pPr algn="just">
              <a:buChar char="▪"/>
            </a:pPr>
            <a:r>
              <a:t>Coagulopatia. </a:t>
            </a:r>
          </a:p>
          <a:p>
            <a:pPr algn="just">
              <a:buChar char="▪"/>
            </a:pPr>
            <a:r>
              <a:t>Alergia ao iodo.</a:t>
            </a:r>
          </a:p>
          <a:p>
            <a:pPr algn="just">
              <a:buChar char="▪"/>
            </a:pPr>
            <a:r>
              <a:t>Insuficiência renal.</a:t>
            </a:r>
          </a:p>
          <a:p>
            <a:pPr algn="just">
              <a:buChar char="▪"/>
            </a:pPr>
            <a:r>
              <a:t>Presença do bário residual no intestino.</a:t>
            </a:r>
          </a:p>
          <a:p>
            <a:pPr algn="just">
              <a:buChar char="▪"/>
            </a:pPr>
            <a:r>
              <a:t>Ausência de acesso vascular.</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0" name="Limitações"/>
          <p:cNvSpPr txBox="1"/>
          <p:nvPr>
            <p:ph type="title" idx="4294967295"/>
          </p:nvPr>
        </p:nvSpPr>
        <p:spPr>
          <a:xfrm>
            <a:off x="762000" y="457200"/>
            <a:ext cx="7772400" cy="914400"/>
          </a:xfrm>
          <a:prstGeom prst="rect">
            <a:avLst/>
          </a:prstGeom>
        </p:spPr>
        <p:txBody>
          <a:bodyPr>
            <a:normAutofit fontScale="100000" lnSpcReduction="0"/>
          </a:bodyPr>
          <a:lstStyle>
            <a:lvl1pPr algn="ctr"/>
          </a:lstStyle>
          <a:p>
            <a:pPr/>
            <a:r>
              <a:t>Limitações</a:t>
            </a:r>
          </a:p>
        </p:txBody>
      </p:sp>
      <p:sp>
        <p:nvSpPr>
          <p:cNvPr id="281" name="As HDAs são caracteristicamente intermitentes.…"/>
          <p:cNvSpPr txBox="1"/>
          <p:nvPr>
            <p:ph type="body" idx="4294967295"/>
          </p:nvPr>
        </p:nvSpPr>
        <p:spPr>
          <a:xfrm>
            <a:off x="914400" y="1784349"/>
            <a:ext cx="7772400" cy="4572002"/>
          </a:xfrm>
          <a:prstGeom prst="rect">
            <a:avLst/>
          </a:prstGeom>
        </p:spPr>
        <p:txBody>
          <a:bodyPr>
            <a:normAutofit fontScale="100000" lnSpcReduction="0"/>
          </a:bodyPr>
          <a:lstStyle/>
          <a:p>
            <a:pPr algn="just">
              <a:buChar char="▪"/>
            </a:pPr>
            <a:r>
              <a:t>As HDAs são caracteristicamente intermitentes.</a:t>
            </a:r>
          </a:p>
          <a:p>
            <a:pPr algn="just">
              <a:buChar char="▪"/>
            </a:pPr>
            <a:r>
              <a:t>São visualizados extravazamentos maiores que 0,5 ml/min.</a:t>
            </a:r>
          </a:p>
          <a:p>
            <a:pPr algn="just">
              <a:buChar char="▪"/>
            </a:pPr>
            <a:r>
              <a:t>Sangramentos de etiologia venosa.</a:t>
            </a:r>
          </a:p>
          <a:p>
            <a:pPr algn="just">
              <a:buChar char="▪"/>
            </a:pPr>
            <a:r>
              <a:t>Angiotomografia* ou Cintilografia pré-procedimento diminui o número de angiografias negativas.</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5" name="Angiotomografia"/>
          <p:cNvSpPr txBox="1"/>
          <p:nvPr>
            <p:ph type="title" idx="4294967295"/>
          </p:nvPr>
        </p:nvSpPr>
        <p:spPr>
          <a:xfrm>
            <a:off x="-1" y="512762"/>
            <a:ext cx="9144002" cy="914401"/>
          </a:xfrm>
          <a:prstGeom prst="rect">
            <a:avLst/>
          </a:prstGeom>
        </p:spPr>
        <p:txBody>
          <a:bodyPr>
            <a:normAutofit fontScale="100000" lnSpcReduction="0"/>
          </a:bodyPr>
          <a:lstStyle>
            <a:lvl1pPr algn="ctr"/>
          </a:lstStyle>
          <a:p>
            <a:pPr/>
            <a:r>
              <a:t>Angiotomografia </a:t>
            </a:r>
          </a:p>
        </p:txBody>
      </p:sp>
      <p:sp>
        <p:nvSpPr>
          <p:cNvPr id="286" name="Atualmente apresenta altas sensibilidade e especificidade, para identificação do local e da causa da hemorragia.…"/>
          <p:cNvSpPr txBox="1"/>
          <p:nvPr>
            <p:ph type="body" idx="4294967295"/>
          </p:nvPr>
        </p:nvSpPr>
        <p:spPr>
          <a:xfrm>
            <a:off x="762000" y="1752600"/>
            <a:ext cx="7772400" cy="3962400"/>
          </a:xfrm>
          <a:prstGeom prst="rect">
            <a:avLst/>
          </a:prstGeom>
        </p:spPr>
        <p:txBody>
          <a:bodyPr>
            <a:normAutofit fontScale="100000" lnSpcReduction="0"/>
          </a:bodyPr>
          <a:lstStyle/>
          <a:p>
            <a:pPr marL="370046" indent="-308609" algn="just" defTabSz="822959">
              <a:spcBef>
                <a:spcPts val="600"/>
              </a:spcBef>
              <a:buChar char="▪"/>
              <a:defRPr sz="2700"/>
            </a:pPr>
            <a:r>
              <a:t>Atualmente apresenta altas sensibilidade e especificidade, para identificação do local e da causa da hemorragia.</a:t>
            </a:r>
          </a:p>
          <a:p>
            <a:pPr marL="370046" indent="-308609" algn="just" defTabSz="822959">
              <a:spcBef>
                <a:spcPts val="600"/>
              </a:spcBef>
              <a:buChar char="▪"/>
              <a:defRPr sz="2700"/>
            </a:pPr>
            <a:r>
              <a:t>Identifica sangramentos de até 0,3 ml/min.</a:t>
            </a:r>
          </a:p>
          <a:p>
            <a:pPr marL="370046" indent="-308609" algn="just" defTabSz="822959">
              <a:spcBef>
                <a:spcPts val="600"/>
              </a:spcBef>
              <a:buChar char="▪"/>
              <a:defRPr sz="2700"/>
            </a:pPr>
            <a:r>
              <a:t>Não necessita de preparo intestinal.</a:t>
            </a:r>
          </a:p>
          <a:p>
            <a:pPr marL="370046" indent="-308609" algn="just" defTabSz="822959">
              <a:spcBef>
                <a:spcPts val="600"/>
              </a:spcBef>
              <a:buChar char="▪"/>
              <a:defRPr sz="2700"/>
            </a:pPr>
            <a:r>
              <a:t>Permite reconstruções multiplanares e MIP.</a:t>
            </a:r>
          </a:p>
          <a:p>
            <a:pPr marL="370046" indent="-308609" algn="just" defTabSz="822959">
              <a:spcBef>
                <a:spcPts val="600"/>
              </a:spcBef>
              <a:buChar char="▪"/>
              <a:defRPr sz="2700"/>
            </a:pPr>
            <a:r>
              <a:t>Norteia a conduta terapêutica.</a:t>
            </a:r>
          </a:p>
          <a:p>
            <a:pPr marL="370046" indent="-308609" algn="just" defTabSz="822959">
              <a:spcBef>
                <a:spcPts val="600"/>
              </a:spcBef>
              <a:buChar char="▪"/>
              <a:defRPr sz="2700"/>
            </a:pPr>
            <a:r>
              <a:t>Assume um papel importante na prevenção de arteriografias negativas. </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8" name="Angiotomografia"/>
          <p:cNvSpPr txBox="1"/>
          <p:nvPr>
            <p:ph type="title" idx="4294967295"/>
          </p:nvPr>
        </p:nvSpPr>
        <p:spPr>
          <a:xfrm>
            <a:off x="-1" y="512762"/>
            <a:ext cx="9144002" cy="914401"/>
          </a:xfrm>
          <a:prstGeom prst="rect">
            <a:avLst/>
          </a:prstGeom>
        </p:spPr>
        <p:txBody>
          <a:bodyPr>
            <a:normAutofit fontScale="100000" lnSpcReduction="0"/>
          </a:bodyPr>
          <a:lstStyle>
            <a:lvl1pPr algn="ctr"/>
          </a:lstStyle>
          <a:p>
            <a:pPr/>
            <a:r>
              <a:t>Angiotomografia </a:t>
            </a:r>
          </a:p>
        </p:txBody>
      </p:sp>
      <p:sp>
        <p:nvSpPr>
          <p:cNvPr id="289" name="Devem ser adquiridas imagens nas fases sem contraste, arterial e venosa.…"/>
          <p:cNvSpPr txBox="1"/>
          <p:nvPr>
            <p:ph type="body" sz="half" idx="4294967295"/>
          </p:nvPr>
        </p:nvSpPr>
        <p:spPr>
          <a:xfrm>
            <a:off x="787400" y="2400300"/>
            <a:ext cx="7772400" cy="2677865"/>
          </a:xfrm>
          <a:prstGeom prst="rect">
            <a:avLst/>
          </a:prstGeom>
        </p:spPr>
        <p:txBody>
          <a:bodyPr>
            <a:normAutofit fontScale="100000" lnSpcReduction="0"/>
          </a:bodyPr>
          <a:lstStyle/>
          <a:p>
            <a:pPr marL="370046" indent="-308609" algn="just" defTabSz="822959">
              <a:spcBef>
                <a:spcPts val="600"/>
              </a:spcBef>
              <a:buChar char="▪"/>
              <a:defRPr sz="2700"/>
            </a:pPr>
            <a:r>
              <a:t>Devem ser adquiridas imagens nas fases sem contraste, arterial e venosa.</a:t>
            </a:r>
          </a:p>
          <a:p>
            <a:pPr marL="370046" indent="-308609" algn="just" defTabSz="822959">
              <a:spcBef>
                <a:spcPts val="600"/>
              </a:spcBef>
              <a:buChar char="▪"/>
              <a:defRPr sz="2700"/>
            </a:pPr>
            <a:r>
              <a:t>Uma angiotomografia negativa contraindica a angiografia, exceto se o paciente instabilizar hemodinamicamente.</a:t>
            </a:r>
          </a:p>
          <a:p>
            <a:pPr marL="308609" indent="-247173" algn="just" defTabSz="822959">
              <a:spcBef>
                <a:spcPts val="600"/>
              </a:spcBef>
              <a:buSzTx/>
              <a:buFont typeface="Wingdings"/>
              <a:buNone/>
              <a:defRPr sz="2700"/>
            </a:pPr>
            <a:r>
              <a:t>  </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Título"/>
          <p:cNvSpPr txBox="1"/>
          <p:nvPr>
            <p:ph type="title" idx="4294967295"/>
          </p:nvPr>
        </p:nvSpPr>
        <p:spPr>
          <a:xfrm>
            <a:off x="914400" y="512762"/>
            <a:ext cx="7772400" cy="914401"/>
          </a:xfrm>
          <a:prstGeom prst="rect">
            <a:avLst/>
          </a:prstGeom>
        </p:spPr>
        <p:txBody>
          <a:bodyPr>
            <a:normAutofit fontScale="100000" lnSpcReduction="0"/>
          </a:bodyPr>
          <a:lstStyle/>
          <a:p>
            <a:pPr defTabSz="786384">
              <a:defRPr sz="3440"/>
            </a:pPr>
          </a:p>
        </p:txBody>
      </p:sp>
      <p:pic>
        <p:nvPicPr>
          <p:cNvPr id="292" name="Imagem5.png" descr="Imagem5.png"/>
          <p:cNvPicPr>
            <a:picLocks noChangeAspect="1"/>
          </p:cNvPicPr>
          <p:nvPr/>
        </p:nvPicPr>
        <p:blipFill>
          <a:blip r:embed="rId2">
            <a:extLst/>
          </a:blip>
          <a:stretch>
            <a:fillRect/>
          </a:stretch>
        </p:blipFill>
        <p:spPr>
          <a:xfrm>
            <a:off x="990600" y="77787"/>
            <a:ext cx="7315200" cy="6780213"/>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4" name="Título"/>
          <p:cNvSpPr txBox="1"/>
          <p:nvPr>
            <p:ph type="title" idx="4294967295"/>
          </p:nvPr>
        </p:nvSpPr>
        <p:spPr>
          <a:xfrm>
            <a:off x="914400" y="512762"/>
            <a:ext cx="7772400" cy="914401"/>
          </a:xfrm>
          <a:prstGeom prst="rect">
            <a:avLst/>
          </a:prstGeom>
        </p:spPr>
        <p:txBody>
          <a:bodyPr>
            <a:normAutofit fontScale="100000" lnSpcReduction="0"/>
          </a:bodyPr>
          <a:lstStyle/>
          <a:p>
            <a:pPr defTabSz="786384">
              <a:defRPr sz="3440"/>
            </a:pPr>
          </a:p>
        </p:txBody>
      </p:sp>
      <p:pic>
        <p:nvPicPr>
          <p:cNvPr id="295" name="Imagem5.png" descr="Imagem5.png"/>
          <p:cNvPicPr>
            <a:picLocks noChangeAspect="1"/>
          </p:cNvPicPr>
          <p:nvPr/>
        </p:nvPicPr>
        <p:blipFill>
          <a:blip r:embed="rId2">
            <a:extLst/>
          </a:blip>
          <a:stretch>
            <a:fillRect/>
          </a:stretch>
        </p:blipFill>
        <p:spPr>
          <a:xfrm>
            <a:off x="6311900" y="1981200"/>
            <a:ext cx="2832100" cy="3022600"/>
          </a:xfrm>
          <a:prstGeom prst="rect">
            <a:avLst/>
          </a:prstGeom>
          <a:ln w="12700">
            <a:miter lim="400000"/>
          </a:ln>
        </p:spPr>
      </p:pic>
      <p:pic>
        <p:nvPicPr>
          <p:cNvPr id="296" name="Imagem4.png" descr="Imagem4.png"/>
          <p:cNvPicPr>
            <a:picLocks noChangeAspect="1"/>
          </p:cNvPicPr>
          <p:nvPr/>
        </p:nvPicPr>
        <p:blipFill>
          <a:blip r:embed="rId3">
            <a:extLst/>
          </a:blip>
          <a:stretch>
            <a:fillRect/>
          </a:stretch>
        </p:blipFill>
        <p:spPr>
          <a:xfrm>
            <a:off x="0" y="2057400"/>
            <a:ext cx="6437313" cy="2882900"/>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8" name="Anestesia geral*…"/>
          <p:cNvSpPr txBox="1"/>
          <p:nvPr>
            <p:ph type="body" idx="4294967295"/>
          </p:nvPr>
        </p:nvSpPr>
        <p:spPr>
          <a:xfrm>
            <a:off x="914400" y="1784349"/>
            <a:ext cx="7772400" cy="4572002"/>
          </a:xfrm>
          <a:prstGeom prst="rect">
            <a:avLst/>
          </a:prstGeom>
        </p:spPr>
        <p:txBody>
          <a:bodyPr>
            <a:normAutofit fontScale="100000" lnSpcReduction="0"/>
          </a:bodyPr>
          <a:lstStyle/>
          <a:p>
            <a:pPr marL="388302" indent="-320039">
              <a:lnSpc>
                <a:spcPct val="110000"/>
              </a:lnSpc>
              <a:buChar char="▪"/>
            </a:pPr>
            <a:r>
              <a:rPr sz="2800"/>
              <a:t>Anestesia geral*</a:t>
            </a:r>
            <a:endParaRPr sz="2800"/>
          </a:p>
          <a:p>
            <a:pPr marL="388302" indent="-320039">
              <a:lnSpc>
                <a:spcPct val="110000"/>
              </a:lnSpc>
              <a:buChar char="▪"/>
            </a:pPr>
            <a:r>
              <a:rPr sz="2800"/>
              <a:t>Acesso femoral</a:t>
            </a:r>
            <a:endParaRPr sz="2800"/>
          </a:p>
          <a:p>
            <a:pPr marL="388302" indent="-320039">
              <a:lnSpc>
                <a:spcPct val="110000"/>
              </a:lnSpc>
              <a:buChar char="▪"/>
            </a:pPr>
            <a:r>
              <a:rPr sz="2800"/>
              <a:t>Catéter adequado</a:t>
            </a:r>
            <a:endParaRPr sz="2800"/>
          </a:p>
          <a:p>
            <a:pPr marL="388302" indent="-320039">
              <a:lnSpc>
                <a:spcPct val="110000"/>
              </a:lnSpc>
              <a:buChar char="▪"/>
            </a:pPr>
            <a:r>
              <a:rPr sz="2800"/>
              <a:t>Hioscina ou glucagon</a:t>
            </a:r>
            <a:endParaRPr sz="2800"/>
          </a:p>
          <a:p>
            <a:pPr marL="388302" indent="-320039">
              <a:lnSpc>
                <a:spcPct val="110000"/>
              </a:lnSpc>
              <a:buChar char="▪"/>
            </a:pPr>
            <a:r>
              <a:rPr sz="2800"/>
              <a:t>Cateterismo superseletivo para área de maior suspeita*</a:t>
            </a:r>
            <a:endParaRPr sz="2800"/>
          </a:p>
          <a:p>
            <a:pPr marL="388302" indent="-320039">
              <a:lnSpc>
                <a:spcPct val="110000"/>
              </a:lnSpc>
              <a:buChar char="▪"/>
            </a:pPr>
            <a:r>
              <a:rPr sz="2800"/>
              <a:t>Sondagem vesical*</a:t>
            </a:r>
            <a:endParaRPr sz="2800"/>
          </a:p>
          <a:p>
            <a:pPr marL="388302" indent="-320039">
              <a:lnSpc>
                <a:spcPct val="110000"/>
              </a:lnSpc>
              <a:buChar char="▪"/>
            </a:pPr>
            <a:r>
              <a:rPr sz="2800"/>
              <a:t>Testes provocativos*</a:t>
            </a:r>
          </a:p>
        </p:txBody>
      </p:sp>
      <p:sp>
        <p:nvSpPr>
          <p:cNvPr id="299" name="Técnica Angiográfica para Avaliação da Hemorragia Digestiva"/>
          <p:cNvSpPr txBox="1"/>
          <p:nvPr>
            <p:ph type="title" idx="4294967295"/>
          </p:nvPr>
        </p:nvSpPr>
        <p:spPr>
          <a:xfrm>
            <a:off x="762000" y="107949"/>
            <a:ext cx="7620000" cy="1520827"/>
          </a:xfrm>
          <a:prstGeom prst="rect">
            <a:avLst/>
          </a:prstGeom>
        </p:spPr>
        <p:txBody>
          <a:bodyPr>
            <a:normAutofit fontScale="100000" lnSpcReduction="0"/>
          </a:bodyPr>
          <a:lstStyle>
            <a:lvl1pPr algn="ctr" defTabSz="886968">
              <a:defRPr sz="3104"/>
            </a:lvl1pPr>
          </a:lstStyle>
          <a:p>
            <a:pPr>
              <a:defRPr sz="3880"/>
            </a:pPr>
            <a:r>
              <a:rPr sz="3104"/>
              <a:t>Técnica Angiográfica para Avaliação da Hemorragia Digestiva</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1" name="Achados Angiográficos"/>
          <p:cNvSpPr txBox="1"/>
          <p:nvPr>
            <p:ph type="title" idx="4294967295"/>
          </p:nvPr>
        </p:nvSpPr>
        <p:spPr>
          <a:xfrm>
            <a:off x="762000" y="0"/>
            <a:ext cx="7620000" cy="730250"/>
          </a:xfrm>
          <a:prstGeom prst="rect">
            <a:avLst/>
          </a:prstGeom>
        </p:spPr>
        <p:txBody>
          <a:bodyPr>
            <a:normAutofit fontScale="100000" lnSpcReduction="0"/>
          </a:bodyPr>
          <a:lstStyle>
            <a:lvl1pPr algn="ctr">
              <a:defRPr sz="3500"/>
            </a:lvl1pPr>
          </a:lstStyle>
          <a:p>
            <a:pPr>
              <a:defRPr sz="4000"/>
            </a:pPr>
            <a:r>
              <a:rPr sz="3500"/>
              <a:t>Achados Angiográficos</a:t>
            </a:r>
          </a:p>
        </p:txBody>
      </p:sp>
      <p:pic>
        <p:nvPicPr>
          <p:cNvPr id="302" name="Imagem10.png" descr="Imagem10.png"/>
          <p:cNvPicPr>
            <a:picLocks noChangeAspect="1"/>
          </p:cNvPicPr>
          <p:nvPr/>
        </p:nvPicPr>
        <p:blipFill>
          <a:blip r:embed="rId2">
            <a:extLst/>
          </a:blip>
          <a:stretch>
            <a:fillRect/>
          </a:stretch>
        </p:blipFill>
        <p:spPr>
          <a:xfrm>
            <a:off x="1524000" y="669925"/>
            <a:ext cx="5962650" cy="6188075"/>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4" name="Técnicas Endovasculares para Controle da HDA"/>
          <p:cNvSpPr txBox="1"/>
          <p:nvPr>
            <p:ph type="title" idx="4294967295"/>
          </p:nvPr>
        </p:nvSpPr>
        <p:spPr>
          <a:xfrm>
            <a:off x="914400" y="512762"/>
            <a:ext cx="7772400" cy="1152972"/>
          </a:xfrm>
          <a:prstGeom prst="rect">
            <a:avLst/>
          </a:prstGeom>
        </p:spPr>
        <p:txBody>
          <a:bodyPr>
            <a:normAutofit fontScale="100000" lnSpcReduction="0"/>
          </a:bodyPr>
          <a:lstStyle>
            <a:lvl1pPr algn="ctr" defTabSz="795527">
              <a:defRPr sz="3480"/>
            </a:lvl1pPr>
          </a:lstStyle>
          <a:p>
            <a:pPr/>
            <a:r>
              <a:t>Técnicas Endovasculares para Controle da HDA  </a:t>
            </a:r>
          </a:p>
        </p:txBody>
      </p:sp>
      <p:sp>
        <p:nvSpPr>
          <p:cNvPr id="305" name="Embolização.…"/>
          <p:cNvSpPr txBox="1"/>
          <p:nvPr>
            <p:ph type="body" idx="4294967295"/>
          </p:nvPr>
        </p:nvSpPr>
        <p:spPr>
          <a:xfrm>
            <a:off x="838200" y="2438400"/>
            <a:ext cx="7772400" cy="3625850"/>
          </a:xfrm>
          <a:prstGeom prst="rect">
            <a:avLst/>
          </a:prstGeom>
        </p:spPr>
        <p:txBody>
          <a:bodyPr>
            <a:normAutofit fontScale="100000" lnSpcReduction="0"/>
          </a:bodyPr>
          <a:lstStyle/>
          <a:p>
            <a:pPr>
              <a:buChar char="▪"/>
            </a:pPr>
            <a:r>
              <a:t>Embolização.</a:t>
            </a:r>
          </a:p>
          <a:p>
            <a:pPr marL="342900" indent="-274637">
              <a:buSzTx/>
              <a:buFont typeface="Wingdings"/>
              <a:buNone/>
            </a:pPr>
          </a:p>
          <a:p>
            <a:pPr>
              <a:buChar char="▪"/>
            </a:pPr>
            <a:r>
              <a:t>Injeção intra-arterial de vasopressina.</a:t>
            </a:r>
          </a:p>
          <a:p>
            <a:pPr marL="342900" indent="-274637">
              <a:buSzTx/>
              <a:buFont typeface="Wingdings"/>
              <a:buNone/>
            </a:pPr>
          </a:p>
          <a:p>
            <a:pPr>
              <a:buChar char="▪"/>
            </a:pPr>
            <a:r>
              <a:t>Indução mecânica de vasoespasmo.</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7" name="Emboloterapia"/>
          <p:cNvSpPr txBox="1"/>
          <p:nvPr>
            <p:ph type="title" idx="4294967295"/>
          </p:nvPr>
        </p:nvSpPr>
        <p:spPr>
          <a:xfrm>
            <a:off x="914400" y="512762"/>
            <a:ext cx="7772400" cy="914401"/>
          </a:xfrm>
          <a:prstGeom prst="rect">
            <a:avLst/>
          </a:prstGeom>
        </p:spPr>
        <p:txBody>
          <a:bodyPr>
            <a:normAutofit fontScale="100000" lnSpcReduction="0"/>
          </a:bodyPr>
          <a:lstStyle>
            <a:lvl1pPr algn="ctr"/>
          </a:lstStyle>
          <a:p>
            <a:pPr/>
            <a:r>
              <a:t>Emboloterapia</a:t>
            </a:r>
          </a:p>
        </p:txBody>
      </p:sp>
      <p:sp>
        <p:nvSpPr>
          <p:cNvPr id="308" name="Princípios…"/>
          <p:cNvSpPr txBox="1"/>
          <p:nvPr>
            <p:ph type="body" idx="4294967295"/>
          </p:nvPr>
        </p:nvSpPr>
        <p:spPr>
          <a:xfrm>
            <a:off x="914400" y="1784349"/>
            <a:ext cx="7772400" cy="3289302"/>
          </a:xfrm>
          <a:prstGeom prst="rect">
            <a:avLst/>
          </a:prstGeom>
        </p:spPr>
        <p:txBody>
          <a:bodyPr>
            <a:normAutofit fontScale="100000" lnSpcReduction="0"/>
          </a:bodyPr>
          <a:lstStyle/>
          <a:p>
            <a:pPr>
              <a:buChar char="▪"/>
            </a:pPr>
            <a:r>
              <a:t>Princípios</a:t>
            </a:r>
          </a:p>
          <a:p>
            <a:pPr lvl="1" marL="285750" indent="168275">
              <a:lnSpc>
                <a:spcPct val="150000"/>
              </a:lnSpc>
              <a:spcBef>
                <a:spcPts val="600"/>
              </a:spcBef>
              <a:buSzTx/>
              <a:buFont typeface="Wingdings"/>
              <a:buNone/>
              <a:defRPr sz="2600"/>
            </a:pPr>
            <a:r>
              <a:t>- Redução seletiva do fluxo arterial</a:t>
            </a:r>
          </a:p>
          <a:p>
            <a:pPr lvl="1" marL="285750" indent="168275">
              <a:lnSpc>
                <a:spcPct val="150000"/>
              </a:lnSpc>
              <a:spcBef>
                <a:spcPts val="600"/>
              </a:spcBef>
              <a:buSzTx/>
              <a:buFont typeface="Wingdings"/>
              <a:buNone/>
              <a:defRPr sz="2600"/>
            </a:pPr>
            <a:r>
              <a:t>- Manutenção da rede colateral</a:t>
            </a:r>
          </a:p>
          <a:p>
            <a:pPr lvl="1" marL="285750" indent="168275">
              <a:lnSpc>
                <a:spcPct val="150000"/>
              </a:lnSpc>
              <a:spcBef>
                <a:spcPts val="600"/>
              </a:spcBef>
              <a:buSzTx/>
              <a:buFont typeface="Wingdings"/>
              <a:buNone/>
              <a:defRPr sz="2600"/>
            </a:pPr>
            <a:r>
              <a:t>- Redução do fluxo suficiente para garantir hemostasia porém sem realizar desvascularização</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2" name="Emboloterapia"/>
          <p:cNvSpPr txBox="1"/>
          <p:nvPr>
            <p:ph type="title" idx="4294967295"/>
          </p:nvPr>
        </p:nvSpPr>
        <p:spPr>
          <a:xfrm>
            <a:off x="914400" y="512762"/>
            <a:ext cx="7772400" cy="914401"/>
          </a:xfrm>
          <a:prstGeom prst="rect">
            <a:avLst/>
          </a:prstGeom>
        </p:spPr>
        <p:txBody>
          <a:bodyPr>
            <a:normAutofit fontScale="100000" lnSpcReduction="0"/>
          </a:bodyPr>
          <a:lstStyle>
            <a:lvl1pPr algn="ctr"/>
          </a:lstStyle>
          <a:p>
            <a:pPr/>
            <a:r>
              <a:t>Emboloterapia</a:t>
            </a:r>
          </a:p>
        </p:txBody>
      </p:sp>
      <p:sp>
        <p:nvSpPr>
          <p:cNvPr id="313" name="Princípios…"/>
          <p:cNvSpPr txBox="1"/>
          <p:nvPr>
            <p:ph type="body" idx="4294967295"/>
          </p:nvPr>
        </p:nvSpPr>
        <p:spPr>
          <a:xfrm>
            <a:off x="914400" y="1784349"/>
            <a:ext cx="7772400" cy="4572002"/>
          </a:xfrm>
          <a:prstGeom prst="rect">
            <a:avLst/>
          </a:prstGeom>
        </p:spPr>
        <p:txBody>
          <a:bodyPr>
            <a:normAutofit fontScale="100000" lnSpcReduction="0"/>
          </a:bodyPr>
          <a:lstStyle/>
          <a:p>
            <a:pPr>
              <a:buChar char="▪"/>
            </a:pPr>
            <a:r>
              <a:t>Princípios</a:t>
            </a:r>
          </a:p>
          <a:p>
            <a:pPr lvl="1" marL="285750" indent="168275">
              <a:lnSpc>
                <a:spcPct val="130000"/>
              </a:lnSpc>
              <a:spcBef>
                <a:spcPts val="600"/>
              </a:spcBef>
              <a:buSzTx/>
              <a:buFont typeface="Wingdings"/>
              <a:buNone/>
              <a:defRPr sz="2600"/>
            </a:pPr>
            <a:r>
              <a:t>- Varia com o sítio embolizado</a:t>
            </a:r>
          </a:p>
          <a:p>
            <a:pPr lvl="1" marL="285750" indent="168275">
              <a:lnSpc>
                <a:spcPct val="130000"/>
              </a:lnSpc>
              <a:spcBef>
                <a:spcPts val="600"/>
              </a:spcBef>
              <a:buSzTx/>
              <a:buFont typeface="Wingdings"/>
              <a:buNone/>
              <a:defRPr sz="2600"/>
            </a:pPr>
            <a:r>
              <a:t>- O mais seletivo possível</a:t>
            </a:r>
          </a:p>
          <a:p>
            <a:pPr lvl="1" marL="285750" indent="168275">
              <a:lnSpc>
                <a:spcPct val="130000"/>
              </a:lnSpc>
              <a:spcBef>
                <a:spcPts val="600"/>
              </a:spcBef>
              <a:buSzTx/>
              <a:buFont typeface="Wingdings"/>
              <a:buNone/>
              <a:defRPr sz="2600"/>
            </a:pPr>
            <a:r>
              <a:t>- Risco de infarto: agente embolizante e proximidade da embolização</a:t>
            </a:r>
          </a:p>
          <a:p>
            <a:pPr lvl="1" marL="285750" indent="168275">
              <a:lnSpc>
                <a:spcPct val="130000"/>
              </a:lnSpc>
              <a:spcBef>
                <a:spcPts val="600"/>
              </a:spcBef>
              <a:buSzTx/>
              <a:buFont typeface="Wingdings"/>
              <a:buNone/>
              <a:defRPr sz="2600"/>
            </a:pPr>
            <a:r>
              <a:t>- Embolizar o menor segmento visceral possível</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7" name="Agentes Embolizantes"/>
          <p:cNvSpPr txBox="1"/>
          <p:nvPr>
            <p:ph type="title" idx="4294967295"/>
          </p:nvPr>
        </p:nvSpPr>
        <p:spPr>
          <a:xfrm>
            <a:off x="914400" y="512762"/>
            <a:ext cx="7772400" cy="914401"/>
          </a:xfrm>
          <a:prstGeom prst="rect">
            <a:avLst/>
          </a:prstGeom>
        </p:spPr>
        <p:txBody>
          <a:bodyPr>
            <a:normAutofit fontScale="100000" lnSpcReduction="0"/>
          </a:bodyPr>
          <a:lstStyle>
            <a:lvl1pPr algn="ctr"/>
          </a:lstStyle>
          <a:p>
            <a:pPr/>
            <a:r>
              <a:t>Agentes Embolizantes</a:t>
            </a:r>
          </a:p>
        </p:txBody>
      </p:sp>
      <p:sp>
        <p:nvSpPr>
          <p:cNvPr id="318" name="Gelfoam.…"/>
          <p:cNvSpPr txBox="1"/>
          <p:nvPr>
            <p:ph type="body" idx="4294967295"/>
          </p:nvPr>
        </p:nvSpPr>
        <p:spPr>
          <a:xfrm>
            <a:off x="914400" y="1784349"/>
            <a:ext cx="7772400" cy="4572002"/>
          </a:xfrm>
          <a:prstGeom prst="rect">
            <a:avLst/>
          </a:prstGeom>
        </p:spPr>
        <p:txBody>
          <a:bodyPr>
            <a:normAutofit fontScale="100000" lnSpcReduction="0"/>
          </a:bodyPr>
          <a:lstStyle/>
          <a:p>
            <a:pPr>
              <a:buChar char="▪"/>
            </a:pPr>
            <a:r>
              <a:t>Gelfoam.</a:t>
            </a:r>
          </a:p>
          <a:p>
            <a:pPr>
              <a:buChar char="▪"/>
            </a:pPr>
            <a:r>
              <a:t>PVA.</a:t>
            </a:r>
          </a:p>
          <a:p>
            <a:pPr>
              <a:buChar char="▪"/>
            </a:pPr>
            <a:r>
              <a:t>Microesferas.</a:t>
            </a:r>
          </a:p>
          <a:p>
            <a:pPr>
              <a:buChar char="▪"/>
            </a:pPr>
            <a:r>
              <a:t>Molas.</a:t>
            </a:r>
          </a:p>
          <a:p>
            <a:pPr>
              <a:buChar char="▪"/>
            </a:pPr>
            <a:r>
              <a:t>Adesivo Tissular.</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0" name="Conduta Baseada em Achados Angiográficos"/>
          <p:cNvSpPr txBox="1"/>
          <p:nvPr>
            <p:ph type="title" idx="4294967295"/>
          </p:nvPr>
        </p:nvSpPr>
        <p:spPr>
          <a:xfrm>
            <a:off x="762000" y="457200"/>
            <a:ext cx="7620000" cy="1116856"/>
          </a:xfrm>
          <a:prstGeom prst="rect">
            <a:avLst/>
          </a:prstGeom>
        </p:spPr>
        <p:txBody>
          <a:bodyPr>
            <a:normAutofit fontScale="100000" lnSpcReduction="0"/>
          </a:bodyPr>
          <a:lstStyle>
            <a:lvl1pPr algn="ctr" defTabSz="786384">
              <a:defRPr sz="3354"/>
            </a:lvl1pPr>
          </a:lstStyle>
          <a:p>
            <a:pPr/>
            <a:r>
              <a:t>Conduta Baseada em Achados Angiográficos</a:t>
            </a:r>
          </a:p>
        </p:txBody>
      </p:sp>
      <p:sp>
        <p:nvSpPr>
          <p:cNvPr id="321" name="Arteriografia normal.…"/>
          <p:cNvSpPr txBox="1"/>
          <p:nvPr>
            <p:ph type="body" sz="half" idx="4294967295"/>
          </p:nvPr>
        </p:nvSpPr>
        <p:spPr>
          <a:xfrm>
            <a:off x="901700" y="2266949"/>
            <a:ext cx="7772400" cy="3055294"/>
          </a:xfrm>
          <a:prstGeom prst="rect">
            <a:avLst/>
          </a:prstGeom>
        </p:spPr>
        <p:txBody>
          <a:bodyPr>
            <a:normAutofit fontScale="100000" lnSpcReduction="0"/>
          </a:bodyPr>
          <a:lstStyle/>
          <a:p>
            <a:pPr>
              <a:buChar char="▪"/>
            </a:pPr>
            <a:r>
              <a:t>Arteriografia normal.</a:t>
            </a:r>
          </a:p>
          <a:p>
            <a:pPr>
              <a:buChar char="▪"/>
            </a:pPr>
          </a:p>
          <a:p>
            <a:pPr>
              <a:buChar char="▪"/>
            </a:pPr>
            <a:r>
              <a:t>Extravazamento do meio de contraste.</a:t>
            </a:r>
          </a:p>
          <a:p>
            <a:pPr>
              <a:buChar char="▪"/>
            </a:pPr>
          </a:p>
          <a:p>
            <a:pPr>
              <a:buChar char="▪"/>
            </a:pPr>
            <a:r>
              <a:t>Anormalidades vasculares.</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3" name="Embolização empírica com Gelfoam ou Molas…"/>
          <p:cNvSpPr txBox="1"/>
          <p:nvPr>
            <p:ph type="body" idx="4294967295"/>
          </p:nvPr>
        </p:nvSpPr>
        <p:spPr>
          <a:xfrm>
            <a:off x="914400" y="1784349"/>
            <a:ext cx="7772400" cy="4572002"/>
          </a:xfrm>
          <a:prstGeom prst="rect">
            <a:avLst/>
          </a:prstGeom>
        </p:spPr>
        <p:txBody>
          <a:bodyPr>
            <a:normAutofit fontScale="100000" lnSpcReduction="0"/>
          </a:bodyPr>
          <a:lstStyle/>
          <a:p>
            <a:pPr>
              <a:buChar char="▪"/>
            </a:pPr>
            <a:r>
              <a:t>Embolização empírica com Gelfoam ou Molas</a:t>
            </a:r>
          </a:p>
          <a:p>
            <a:pPr marL="342900" indent="-274637">
              <a:buSzTx/>
              <a:buFont typeface="Wingdings"/>
              <a:buNone/>
            </a:pPr>
          </a:p>
          <a:p>
            <a:pPr lvl="1" marL="285750" indent="168275">
              <a:spcBef>
                <a:spcPts val="600"/>
              </a:spcBef>
              <a:buSzTx/>
              <a:buFont typeface="Wingdings"/>
              <a:buNone/>
              <a:defRPr sz="2600"/>
            </a:pPr>
            <a:r>
              <a:t> AGE </a:t>
            </a:r>
            <a:r>
              <a:rPr>
                <a:latin typeface="Wingdings"/>
                <a:ea typeface="Wingdings"/>
                <a:cs typeface="Wingdings"/>
                <a:sym typeface="Wingdings"/>
              </a:rPr>
              <a:t> </a:t>
            </a:r>
            <a:r>
              <a:t>70% do sangramento gástrico</a:t>
            </a:r>
          </a:p>
          <a:p>
            <a:pPr lvl="1" marL="739775" indent="-285750">
              <a:spcBef>
                <a:spcPts val="600"/>
              </a:spcBef>
              <a:buClr>
                <a:schemeClr val="accent2"/>
              </a:buClr>
              <a:defRPr sz="2600"/>
            </a:pPr>
          </a:p>
          <a:p>
            <a:pPr lvl="1" marL="285750" indent="168275">
              <a:spcBef>
                <a:spcPts val="600"/>
              </a:spcBef>
              <a:buSzTx/>
              <a:buFont typeface="Wingdings"/>
              <a:buNone/>
              <a:defRPr sz="2600"/>
            </a:pPr>
            <a:r>
              <a:t>AGD </a:t>
            </a:r>
            <a:r>
              <a:rPr>
                <a:latin typeface="Wingdings"/>
                <a:ea typeface="Wingdings"/>
                <a:cs typeface="Wingdings"/>
                <a:sym typeface="Wingdings"/>
              </a:rPr>
              <a:t> </a:t>
            </a:r>
            <a:r>
              <a:t>maioria dos sangramentos duodenais</a:t>
            </a:r>
          </a:p>
          <a:p>
            <a:pPr lvl="1" marL="739775" indent="-285750">
              <a:spcBef>
                <a:spcPts val="600"/>
              </a:spcBef>
              <a:buClr>
                <a:schemeClr val="accent2"/>
              </a:buClr>
              <a:defRPr sz="2600"/>
            </a:pPr>
          </a:p>
          <a:p>
            <a:pPr lvl="1" marL="285750" indent="168275">
              <a:spcBef>
                <a:spcPts val="600"/>
              </a:spcBef>
              <a:buSzTx/>
              <a:buFont typeface="Wingdings"/>
              <a:buNone/>
              <a:defRPr sz="2600"/>
            </a:pPr>
            <a:r>
              <a:t>Cateterização seletiva AGE e AGD</a:t>
            </a:r>
          </a:p>
        </p:txBody>
      </p:sp>
      <p:sp>
        <p:nvSpPr>
          <p:cNvPr id="324" name="Conduta: Angiografia Normal"/>
          <p:cNvSpPr txBox="1"/>
          <p:nvPr>
            <p:ph type="title" idx="4294967295"/>
          </p:nvPr>
        </p:nvSpPr>
        <p:spPr>
          <a:xfrm>
            <a:off x="635000" y="412749"/>
            <a:ext cx="7543800" cy="783730"/>
          </a:xfrm>
          <a:prstGeom prst="rect">
            <a:avLst/>
          </a:prstGeom>
        </p:spPr>
        <p:txBody>
          <a:bodyPr>
            <a:normAutofit fontScale="100000" lnSpcReduction="0"/>
          </a:bodyPr>
          <a:lstStyle>
            <a:lvl1pPr algn="ctr">
              <a:defRPr sz="3500"/>
            </a:lvl1pPr>
          </a:lstStyle>
          <a:p>
            <a:pPr/>
            <a:r>
              <a:t>Conduta: Angiografia Normal</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6" name="Captura de Tela 2014-11-22 às 00.21.46.png" descr="Captura de Tela 2014-11-22 às 00.21.46.png"/>
          <p:cNvPicPr>
            <a:picLocks noChangeAspect="1"/>
          </p:cNvPicPr>
          <p:nvPr/>
        </p:nvPicPr>
        <p:blipFill>
          <a:blip r:embed="rId2">
            <a:extLst/>
          </a:blip>
          <a:stretch>
            <a:fillRect/>
          </a:stretch>
        </p:blipFill>
        <p:spPr>
          <a:xfrm>
            <a:off x="19992" y="-2084"/>
            <a:ext cx="4691936" cy="3489257"/>
          </a:xfrm>
          <a:prstGeom prst="rect">
            <a:avLst/>
          </a:prstGeom>
          <a:ln w="12700">
            <a:miter lim="400000"/>
          </a:ln>
        </p:spPr>
      </p:pic>
      <p:pic>
        <p:nvPicPr>
          <p:cNvPr id="327" name="Captura de Tela 2014-11-22 às 00.21.58.png" descr="Captura de Tela 2014-11-22 às 00.21.58.png"/>
          <p:cNvPicPr>
            <a:picLocks noChangeAspect="1"/>
          </p:cNvPicPr>
          <p:nvPr/>
        </p:nvPicPr>
        <p:blipFill>
          <a:blip r:embed="rId3">
            <a:extLst/>
          </a:blip>
          <a:stretch>
            <a:fillRect/>
          </a:stretch>
        </p:blipFill>
        <p:spPr>
          <a:xfrm>
            <a:off x="4119510" y="3125615"/>
            <a:ext cx="5034164" cy="3731393"/>
          </a:xfrm>
          <a:prstGeom prst="rect">
            <a:avLst/>
          </a:prstGeom>
          <a:ln w="12700">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9" name="Captura de Tela 2014-11-22 às 00.17.48.png" descr="Captura de Tela 2014-11-22 às 00.17.48.png"/>
          <p:cNvPicPr>
            <a:picLocks noChangeAspect="1"/>
          </p:cNvPicPr>
          <p:nvPr/>
        </p:nvPicPr>
        <p:blipFill>
          <a:blip r:embed="rId2">
            <a:extLst/>
          </a:blip>
          <a:stretch>
            <a:fillRect/>
          </a:stretch>
        </p:blipFill>
        <p:spPr>
          <a:xfrm>
            <a:off x="-183208" y="-241797"/>
            <a:ext cx="5397501" cy="5321301"/>
          </a:xfrm>
          <a:prstGeom prst="rect">
            <a:avLst/>
          </a:prstGeom>
          <a:ln w="12700">
            <a:miter lim="400000"/>
          </a:ln>
        </p:spPr>
      </p:pic>
      <p:pic>
        <p:nvPicPr>
          <p:cNvPr id="330" name="Captura de Tela 2014-11-22 às 00.18.20.png" descr="Captura de Tela 2014-11-22 às 00.18.20.png"/>
          <p:cNvPicPr>
            <a:picLocks noChangeAspect="1"/>
          </p:cNvPicPr>
          <p:nvPr/>
        </p:nvPicPr>
        <p:blipFill>
          <a:blip r:embed="rId3">
            <a:extLst/>
          </a:blip>
          <a:stretch>
            <a:fillRect/>
          </a:stretch>
        </p:blipFill>
        <p:spPr>
          <a:xfrm>
            <a:off x="3619549" y="2787898"/>
            <a:ext cx="5549901" cy="4051301"/>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2" name="Captura de Tela 2014-11-22 às 00.19.18.png" descr="Captura de Tela 2014-11-22 às 00.19.18.png"/>
          <p:cNvPicPr>
            <a:picLocks noChangeAspect="1"/>
          </p:cNvPicPr>
          <p:nvPr/>
        </p:nvPicPr>
        <p:blipFill>
          <a:blip r:embed="rId2">
            <a:extLst/>
          </a:blip>
          <a:stretch>
            <a:fillRect/>
          </a:stretch>
        </p:blipFill>
        <p:spPr>
          <a:xfrm>
            <a:off x="317112" y="0"/>
            <a:ext cx="8509776" cy="6858000"/>
          </a:xfrm>
          <a:prstGeom prst="rect">
            <a:avLst/>
          </a:prstGeom>
          <a:ln w="12700">
            <a:miter lim="400000"/>
          </a:ln>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4" name="Captura de Tela 2014-11-22 às 00.19.56.png" descr="Captura de Tela 2014-11-22 às 00.19.56.png"/>
          <p:cNvPicPr>
            <a:picLocks noChangeAspect="1"/>
          </p:cNvPicPr>
          <p:nvPr/>
        </p:nvPicPr>
        <p:blipFill>
          <a:blip r:embed="rId2">
            <a:extLst/>
          </a:blip>
          <a:stretch>
            <a:fillRect/>
          </a:stretch>
        </p:blipFill>
        <p:spPr>
          <a:xfrm>
            <a:off x="239062" y="15841"/>
            <a:ext cx="8665876" cy="6826318"/>
          </a:xfrm>
          <a:prstGeom prst="rect">
            <a:avLst/>
          </a:prstGeom>
          <a:ln w="12700">
            <a:miter lim="400000"/>
          </a:ln>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6" name="Captura de Tela 2014-11-22 às 00.20.23.png" descr="Captura de Tela 2014-11-22 às 00.20.23.png"/>
          <p:cNvPicPr>
            <a:picLocks noChangeAspect="1"/>
          </p:cNvPicPr>
          <p:nvPr/>
        </p:nvPicPr>
        <p:blipFill>
          <a:blip r:embed="rId2">
            <a:extLst/>
          </a:blip>
          <a:stretch>
            <a:fillRect/>
          </a:stretch>
        </p:blipFill>
        <p:spPr>
          <a:xfrm>
            <a:off x="0" y="229631"/>
            <a:ext cx="9144001" cy="6398738"/>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8" name="Captura de Tela 2014-11-22 às 00.20.52.png" descr="Captura de Tela 2014-11-22 às 00.20.52.png"/>
          <p:cNvPicPr>
            <a:picLocks noChangeAspect="1"/>
          </p:cNvPicPr>
          <p:nvPr/>
        </p:nvPicPr>
        <p:blipFill>
          <a:blip r:embed="rId2">
            <a:extLst/>
          </a:blip>
          <a:stretch>
            <a:fillRect/>
          </a:stretch>
        </p:blipFill>
        <p:spPr>
          <a:xfrm>
            <a:off x="4142978" y="3071614"/>
            <a:ext cx="5003801" cy="3784601"/>
          </a:xfrm>
          <a:prstGeom prst="rect">
            <a:avLst/>
          </a:prstGeom>
          <a:ln w="12700">
            <a:miter lim="400000"/>
          </a:ln>
        </p:spPr>
      </p:pic>
      <p:pic>
        <p:nvPicPr>
          <p:cNvPr id="339" name="Captura de Tela 2014-11-22 às 00.20.41.png" descr="Captura de Tela 2014-11-22 às 00.20.41.png"/>
          <p:cNvPicPr>
            <a:picLocks noChangeAspect="1"/>
          </p:cNvPicPr>
          <p:nvPr/>
        </p:nvPicPr>
        <p:blipFill>
          <a:blip r:embed="rId3">
            <a:extLst/>
          </a:blip>
          <a:stretch>
            <a:fillRect/>
          </a:stretch>
        </p:blipFill>
        <p:spPr>
          <a:xfrm>
            <a:off x="20687" y="-52239"/>
            <a:ext cx="4902201" cy="3683001"/>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1" name="Captura de Tela 2014-11-22 às 00.21.19.png" descr="Captura de Tela 2014-11-22 às 00.21.19.png"/>
          <p:cNvPicPr>
            <a:picLocks noChangeAspect="1"/>
          </p:cNvPicPr>
          <p:nvPr/>
        </p:nvPicPr>
        <p:blipFill>
          <a:blip r:embed="rId2">
            <a:extLst/>
          </a:blip>
          <a:stretch>
            <a:fillRect/>
          </a:stretch>
        </p:blipFill>
        <p:spPr>
          <a:xfrm>
            <a:off x="454817" y="7067"/>
            <a:ext cx="8234366" cy="6843866"/>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3" name="Tronco principal (ex. Artéria gastroduodenal).…"/>
          <p:cNvSpPr txBox="1"/>
          <p:nvPr>
            <p:ph type="body" idx="4294967295"/>
          </p:nvPr>
        </p:nvSpPr>
        <p:spPr>
          <a:xfrm>
            <a:off x="914400" y="1784349"/>
            <a:ext cx="7772400" cy="4572002"/>
          </a:xfrm>
          <a:prstGeom prst="rect">
            <a:avLst/>
          </a:prstGeom>
        </p:spPr>
        <p:txBody>
          <a:bodyPr>
            <a:normAutofit fontScale="100000" lnSpcReduction="0"/>
          </a:bodyPr>
          <a:lstStyle/>
          <a:p>
            <a:pPr>
              <a:buChar char="▪"/>
            </a:pPr>
            <a:r>
              <a:t>Tronco principal (ex. Artéria gastroduodenal).</a:t>
            </a:r>
          </a:p>
          <a:p>
            <a:pPr>
              <a:buChar char="-"/>
            </a:pPr>
            <a:r>
              <a:t>tratar o ponto exato de sangramento.</a:t>
            </a:r>
          </a:p>
          <a:p>
            <a:pPr>
              <a:buChar char="-"/>
            </a:pPr>
            <a:r>
              <a:t>se isso não for possível – Gelfoam.</a:t>
            </a:r>
          </a:p>
          <a:p>
            <a:pPr>
              <a:buChar char="-"/>
            </a:pPr>
          </a:p>
          <a:p>
            <a:pPr>
              <a:buChar char="▪"/>
            </a:pPr>
            <a:r>
              <a:t>Ramo mural</a:t>
            </a:r>
          </a:p>
          <a:p>
            <a:pPr marL="342900" indent="-274637">
              <a:buSzTx/>
              <a:buFont typeface="Wingdings"/>
              <a:buNone/>
            </a:pPr>
            <a:r>
              <a:t>- Embolização superseletiva com mola, cola ou partícula.</a:t>
            </a:r>
          </a:p>
        </p:txBody>
      </p:sp>
      <p:sp>
        <p:nvSpPr>
          <p:cNvPr id="344" name="Conduta: Extravazamento do Meio de Contraste"/>
          <p:cNvSpPr txBox="1"/>
          <p:nvPr>
            <p:ph type="title" idx="4294967295"/>
          </p:nvPr>
        </p:nvSpPr>
        <p:spPr>
          <a:xfrm>
            <a:off x="800100" y="273049"/>
            <a:ext cx="7543800" cy="1520827"/>
          </a:xfrm>
          <a:prstGeom prst="rect">
            <a:avLst/>
          </a:prstGeom>
        </p:spPr>
        <p:txBody>
          <a:bodyPr>
            <a:normAutofit fontScale="100000" lnSpcReduction="0"/>
          </a:bodyPr>
          <a:lstStyle>
            <a:lvl1pPr algn="ctr">
              <a:defRPr sz="3500"/>
            </a:lvl1pPr>
          </a:lstStyle>
          <a:p>
            <a:pPr/>
            <a:r>
              <a:t>Conduta: Extravazamento do Meio de Contraste</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6" name="Imagem12.png" descr="Imagem12.png"/>
          <p:cNvPicPr>
            <a:picLocks noChangeAspect="1"/>
          </p:cNvPicPr>
          <p:nvPr/>
        </p:nvPicPr>
        <p:blipFill>
          <a:blip r:embed="rId2">
            <a:extLst/>
          </a:blip>
          <a:stretch>
            <a:fillRect/>
          </a:stretch>
        </p:blipFill>
        <p:spPr>
          <a:xfrm>
            <a:off x="0" y="2286000"/>
            <a:ext cx="9256713" cy="3074988"/>
          </a:xfrm>
          <a:prstGeom prst="rect">
            <a:avLst/>
          </a:prstGeom>
          <a:ln w="12700">
            <a:miter lim="400000"/>
          </a:ln>
        </p:spPr>
      </p:pic>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8" name="Imagem13.png" descr="Imagem13.png"/>
          <p:cNvPicPr>
            <a:picLocks noChangeAspect="1"/>
          </p:cNvPicPr>
          <p:nvPr/>
        </p:nvPicPr>
        <p:blipFill>
          <a:blip r:embed="rId2">
            <a:extLst/>
          </a:blip>
          <a:stretch>
            <a:fillRect/>
          </a:stretch>
        </p:blipFill>
        <p:spPr>
          <a:xfrm>
            <a:off x="14287" y="2362200"/>
            <a:ext cx="9140826" cy="2971800"/>
          </a:xfrm>
          <a:prstGeom prst="rect">
            <a:avLst/>
          </a:prstGeom>
          <a:ln w="12700">
            <a:miter lim="400000"/>
          </a:ln>
        </p:spPr>
      </p:pic>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0" name="Imagem14.png" descr="Imagem14.png"/>
          <p:cNvPicPr>
            <a:picLocks noChangeAspect="1"/>
          </p:cNvPicPr>
          <p:nvPr/>
        </p:nvPicPr>
        <p:blipFill>
          <a:blip r:embed="rId2">
            <a:extLst/>
          </a:blip>
          <a:stretch>
            <a:fillRect/>
          </a:stretch>
        </p:blipFill>
        <p:spPr>
          <a:xfrm>
            <a:off x="0" y="2343150"/>
            <a:ext cx="9144000" cy="2871788"/>
          </a:xfrm>
          <a:prstGeom prst="rect">
            <a:avLst/>
          </a:prstGeom>
          <a:ln w="12700">
            <a:miter lim="400000"/>
          </a:ln>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2" name="Imagem20.png" descr="Imagem20.png"/>
          <p:cNvPicPr>
            <a:picLocks noChangeAspect="1"/>
          </p:cNvPicPr>
          <p:nvPr/>
        </p:nvPicPr>
        <p:blipFill>
          <a:blip r:embed="rId2">
            <a:extLst/>
          </a:blip>
          <a:stretch>
            <a:fillRect/>
          </a:stretch>
        </p:blipFill>
        <p:spPr>
          <a:xfrm>
            <a:off x="1143000" y="17462"/>
            <a:ext cx="7010400" cy="6840538"/>
          </a:xfrm>
          <a:prstGeom prst="rect">
            <a:avLst/>
          </a:prstGeom>
          <a:ln w="12700">
            <a:miter lim="400000"/>
          </a:ln>
        </p:spPr>
      </p:pic>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4" name="Imagem21.png" descr="Imagem21.png"/>
          <p:cNvPicPr>
            <a:picLocks noChangeAspect="1"/>
          </p:cNvPicPr>
          <p:nvPr/>
        </p:nvPicPr>
        <p:blipFill>
          <a:blip r:embed="rId2">
            <a:extLst/>
          </a:blip>
          <a:stretch>
            <a:fillRect/>
          </a:stretch>
        </p:blipFill>
        <p:spPr>
          <a:xfrm>
            <a:off x="1066800" y="0"/>
            <a:ext cx="7038975" cy="6789738"/>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6" name="Título"/>
          <p:cNvSpPr txBox="1"/>
          <p:nvPr>
            <p:ph type="title" idx="4294967295"/>
          </p:nvPr>
        </p:nvSpPr>
        <p:spPr>
          <a:xfrm>
            <a:off x="914400" y="512762"/>
            <a:ext cx="7772400" cy="914401"/>
          </a:xfrm>
          <a:prstGeom prst="rect">
            <a:avLst/>
          </a:prstGeom>
        </p:spPr>
        <p:txBody>
          <a:bodyPr>
            <a:normAutofit fontScale="100000" lnSpcReduction="0"/>
          </a:bodyPr>
          <a:lstStyle/>
          <a:p>
            <a:pPr defTabSz="786384">
              <a:defRPr sz="3440"/>
            </a:pPr>
          </a:p>
        </p:txBody>
      </p:sp>
      <p:pic>
        <p:nvPicPr>
          <p:cNvPr id="357" name="Imagem22.png" descr="Imagem22.png"/>
          <p:cNvPicPr>
            <a:picLocks noChangeAspect="1"/>
          </p:cNvPicPr>
          <p:nvPr/>
        </p:nvPicPr>
        <p:blipFill>
          <a:blip r:embed="rId2">
            <a:extLst/>
          </a:blip>
          <a:stretch>
            <a:fillRect/>
          </a:stretch>
        </p:blipFill>
        <p:spPr>
          <a:xfrm>
            <a:off x="0" y="-31750"/>
            <a:ext cx="9144000" cy="6637338"/>
          </a:xfrm>
          <a:prstGeom prst="rect">
            <a:avLst/>
          </a:prstGeom>
          <a:ln w="12700">
            <a:miter lim="400000"/>
          </a:ln>
        </p:spPr>
      </p:pic>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9" name="Imagem23.png" descr="Imagem23.png"/>
          <p:cNvPicPr>
            <a:picLocks noChangeAspect="1"/>
          </p:cNvPicPr>
          <p:nvPr/>
        </p:nvPicPr>
        <p:blipFill>
          <a:blip r:embed="rId2">
            <a:extLst/>
          </a:blip>
          <a:stretch>
            <a:fillRect/>
          </a:stretch>
        </p:blipFill>
        <p:spPr>
          <a:xfrm>
            <a:off x="2286000" y="39687"/>
            <a:ext cx="4495800" cy="6818313"/>
          </a:xfrm>
          <a:prstGeom prst="rect">
            <a:avLst/>
          </a:prstGeom>
          <a:ln w="12700">
            <a:miter lim="400000"/>
          </a:ln>
        </p:spPr>
      </p:pic>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1" name="Pseudoaneurisma…"/>
          <p:cNvSpPr txBox="1"/>
          <p:nvPr>
            <p:ph type="body" idx="4294967295"/>
          </p:nvPr>
        </p:nvSpPr>
        <p:spPr>
          <a:xfrm>
            <a:off x="914400" y="1784349"/>
            <a:ext cx="7772400" cy="4572002"/>
          </a:xfrm>
          <a:prstGeom prst="rect">
            <a:avLst/>
          </a:prstGeom>
        </p:spPr>
        <p:txBody>
          <a:bodyPr>
            <a:normAutofit fontScale="100000" lnSpcReduction="0"/>
          </a:bodyPr>
          <a:lstStyle/>
          <a:p>
            <a:pPr>
              <a:buChar char="▪"/>
            </a:pPr>
            <a:r>
              <a:t>Pseudoaneurisma</a:t>
            </a:r>
          </a:p>
          <a:p>
            <a:pPr>
              <a:buChar char="-"/>
            </a:pPr>
            <a:r>
              <a:t>Tratar como extravazamento ativo.</a:t>
            </a:r>
          </a:p>
          <a:p>
            <a:pPr marL="342900" indent="-274637">
              <a:buSzTx/>
              <a:buFont typeface="Wingdings"/>
              <a:buNone/>
            </a:pPr>
          </a:p>
          <a:p>
            <a:pPr>
              <a:buChar char="▪"/>
            </a:pPr>
            <a:r>
              <a:t>Angiodisplasias, malformações vasculares ou tumores.</a:t>
            </a:r>
          </a:p>
          <a:p>
            <a:pPr marL="342900" indent="-274637">
              <a:buSzTx/>
              <a:buFont typeface="Wingdings"/>
              <a:buNone/>
            </a:pPr>
            <a:r>
              <a:t>- Embolização apenas paliativa ou pré-operatória com Gelfoam.</a:t>
            </a:r>
          </a:p>
        </p:txBody>
      </p:sp>
      <p:sp>
        <p:nvSpPr>
          <p:cNvPr id="362" name="Conduta: Anormalidades vasculares"/>
          <p:cNvSpPr txBox="1"/>
          <p:nvPr>
            <p:ph type="title" idx="4294967295"/>
          </p:nvPr>
        </p:nvSpPr>
        <p:spPr>
          <a:xfrm>
            <a:off x="800100" y="323849"/>
            <a:ext cx="7543800" cy="1520827"/>
          </a:xfrm>
          <a:prstGeom prst="rect">
            <a:avLst/>
          </a:prstGeom>
        </p:spPr>
        <p:txBody>
          <a:bodyPr>
            <a:normAutofit fontScale="100000" lnSpcReduction="0"/>
          </a:bodyPr>
          <a:lstStyle>
            <a:lvl1pPr algn="ctr">
              <a:defRPr sz="3500"/>
            </a:lvl1pPr>
          </a:lstStyle>
          <a:p>
            <a:pPr/>
            <a:r>
              <a:t>Conduta: Anormalidades vasculares</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4" name="Imagem24.png" descr="Imagem24.png"/>
          <p:cNvPicPr>
            <a:picLocks noChangeAspect="1"/>
          </p:cNvPicPr>
          <p:nvPr/>
        </p:nvPicPr>
        <p:blipFill>
          <a:blip r:embed="rId2">
            <a:extLst/>
          </a:blip>
          <a:stretch>
            <a:fillRect/>
          </a:stretch>
        </p:blipFill>
        <p:spPr>
          <a:xfrm>
            <a:off x="0" y="1828800"/>
            <a:ext cx="9155113" cy="3894138"/>
          </a:xfrm>
          <a:prstGeom prst="rect">
            <a:avLst/>
          </a:prstGeom>
          <a:ln w="12700">
            <a:miter lim="400000"/>
          </a:ln>
        </p:spPr>
      </p:pic>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6" name="DICAS…"/>
          <p:cNvSpPr txBox="1"/>
          <p:nvPr>
            <p:ph type="title" idx="4294967295"/>
          </p:nvPr>
        </p:nvSpPr>
        <p:spPr>
          <a:xfrm>
            <a:off x="914400" y="512762"/>
            <a:ext cx="7772400" cy="914401"/>
          </a:xfrm>
          <a:prstGeom prst="rect">
            <a:avLst/>
          </a:prstGeom>
        </p:spPr>
        <p:txBody>
          <a:bodyPr>
            <a:normAutofit fontScale="100000" lnSpcReduction="0"/>
          </a:bodyPr>
          <a:lstStyle>
            <a:lvl1pPr algn="ctr"/>
          </a:lstStyle>
          <a:p>
            <a:pPr/>
            <a:r>
              <a:t>DICAS…</a:t>
            </a:r>
          </a:p>
        </p:txBody>
      </p:sp>
      <p:sp>
        <p:nvSpPr>
          <p:cNvPr id="367" name="Paciência.…"/>
          <p:cNvSpPr txBox="1"/>
          <p:nvPr>
            <p:ph type="body" idx="4294967295"/>
          </p:nvPr>
        </p:nvSpPr>
        <p:spPr>
          <a:xfrm>
            <a:off x="914400" y="1784349"/>
            <a:ext cx="7772400" cy="4572002"/>
          </a:xfrm>
          <a:prstGeom prst="rect">
            <a:avLst/>
          </a:prstGeom>
        </p:spPr>
        <p:txBody>
          <a:bodyPr>
            <a:normAutofit fontScale="100000" lnSpcReduction="0"/>
          </a:bodyPr>
          <a:lstStyle/>
          <a:p>
            <a:pPr>
              <a:buChar char="▪"/>
            </a:pPr>
            <a:r>
              <a:t>Paciência.</a:t>
            </a:r>
          </a:p>
          <a:p>
            <a:pPr marL="342900" indent="-274637">
              <a:buSzTx/>
              <a:buFont typeface="Wingdings"/>
              <a:buNone/>
            </a:pPr>
          </a:p>
          <a:p>
            <a:pPr>
              <a:buChar char="▪"/>
            </a:pPr>
            <a:r>
              <a:t>Perseverança.</a:t>
            </a:r>
          </a:p>
          <a:p>
            <a:pPr marL="342900" indent="-274637">
              <a:buSzTx/>
              <a:buFont typeface="Wingdings"/>
              <a:buNone/>
            </a:pPr>
          </a:p>
          <a:p>
            <a:pPr>
              <a:buChar char="▪"/>
            </a:pPr>
            <a:r>
              <a:t>Metodologia.</a:t>
            </a:r>
          </a:p>
          <a:p>
            <a:pPr>
              <a:buChar char="▪"/>
            </a:pPr>
          </a:p>
          <a:p>
            <a:pPr>
              <a:buChar char="▪"/>
            </a:pPr>
            <a:r>
              <a:t>AngioTomografia.</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9" name="Caso Ilustrativo"/>
          <p:cNvSpPr txBox="1"/>
          <p:nvPr>
            <p:ph type="title" idx="4294967295"/>
          </p:nvPr>
        </p:nvSpPr>
        <p:spPr>
          <a:xfrm>
            <a:off x="914400" y="512762"/>
            <a:ext cx="7772400" cy="914401"/>
          </a:xfrm>
          <a:prstGeom prst="rect">
            <a:avLst/>
          </a:prstGeom>
        </p:spPr>
        <p:txBody>
          <a:bodyPr>
            <a:normAutofit fontScale="100000" lnSpcReduction="0"/>
          </a:bodyPr>
          <a:lstStyle>
            <a:lvl1pPr algn="ctr"/>
          </a:lstStyle>
          <a:p>
            <a:pPr/>
            <a:r>
              <a:t>Caso Ilustrativo</a:t>
            </a:r>
          </a:p>
        </p:txBody>
      </p:sp>
      <p:sp>
        <p:nvSpPr>
          <p:cNvPr id="370" name="Sexo feminino, 49 anos, Ca avançado de colo uterino, internada com quadro de TVP. Apresentou HDA. Realizada EDA que não identificou o sangramento. Ressangramento.…"/>
          <p:cNvSpPr txBox="1"/>
          <p:nvPr>
            <p:ph type="body" idx="4294967295"/>
          </p:nvPr>
        </p:nvSpPr>
        <p:spPr>
          <a:xfrm>
            <a:off x="914400" y="1784349"/>
            <a:ext cx="7772400" cy="4572002"/>
          </a:xfrm>
          <a:prstGeom prst="rect">
            <a:avLst/>
          </a:prstGeom>
        </p:spPr>
        <p:txBody>
          <a:bodyPr>
            <a:normAutofit fontScale="100000" lnSpcReduction="0"/>
          </a:bodyPr>
          <a:lstStyle/>
          <a:p>
            <a:pPr>
              <a:buChar char="▪"/>
            </a:pPr>
            <a:r>
              <a:t>Sexo feminino, 49 anos, Ca avançado de colo uterino, internada com quadro de TVP. Apresentou HDA. Realizada EDA que não identificou o sangramento. Ressangramento.</a:t>
            </a:r>
          </a:p>
          <a:p>
            <a:pPr>
              <a:buChar char="▪"/>
            </a:pPr>
          </a:p>
          <a:p>
            <a:pPr>
              <a:buChar char="▪"/>
            </a:pPr>
            <a:r>
              <a:t>Solicitada arteriografia mesentérica e implante de filtro de veia cava.</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2" name="01-4.jpg" descr="01-4.jpg"/>
          <p:cNvPicPr>
            <a:picLocks noChangeAspect="1"/>
          </p:cNvPicPr>
          <p:nvPr/>
        </p:nvPicPr>
        <p:blipFill>
          <a:blip r:embed="rId2">
            <a:extLst/>
          </a:blip>
          <a:stretch>
            <a:fillRect/>
          </a:stretch>
        </p:blipFill>
        <p:spPr>
          <a:xfrm>
            <a:off x="268763" y="0"/>
            <a:ext cx="8606474" cy="6858000"/>
          </a:xfrm>
          <a:prstGeom prst="rect">
            <a:avLst/>
          </a:prstGeom>
          <a:ln w="12700">
            <a:miter lim="400000"/>
          </a:ln>
        </p:spPr>
      </p:pic>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4" name="02-4.jpg" descr="02-4.jpg"/>
          <p:cNvPicPr>
            <a:picLocks noChangeAspect="1"/>
          </p:cNvPicPr>
          <p:nvPr/>
        </p:nvPicPr>
        <p:blipFill>
          <a:blip r:embed="rId2">
            <a:extLst/>
          </a:blip>
          <a:stretch>
            <a:fillRect/>
          </a:stretch>
        </p:blipFill>
        <p:spPr>
          <a:xfrm>
            <a:off x="237998" y="0"/>
            <a:ext cx="8668004" cy="6858000"/>
          </a:xfrm>
          <a:prstGeom prst="rect">
            <a:avLst/>
          </a:prstGeom>
          <a:ln w="12700">
            <a:miter lim="400000"/>
          </a:ln>
        </p:spPr>
      </p:pic>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6" name="03-6.jpg" descr="03-6.jpg"/>
          <p:cNvPicPr>
            <a:picLocks noChangeAspect="1"/>
          </p:cNvPicPr>
          <p:nvPr/>
        </p:nvPicPr>
        <p:blipFill>
          <a:blip r:embed="rId2">
            <a:extLst/>
          </a:blip>
          <a:stretch>
            <a:fillRect/>
          </a:stretch>
        </p:blipFill>
        <p:spPr>
          <a:xfrm>
            <a:off x="0" y="384161"/>
            <a:ext cx="9144000" cy="6089678"/>
          </a:xfrm>
          <a:prstGeom prst="rect">
            <a:avLst/>
          </a:prstGeom>
          <a:ln w="12700">
            <a:miter lim="400000"/>
          </a:ln>
        </p:spPr>
      </p:pic>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8" name="04-6.jpg" descr="04-6.jpg"/>
          <p:cNvPicPr>
            <a:picLocks noChangeAspect="1"/>
          </p:cNvPicPr>
          <p:nvPr/>
        </p:nvPicPr>
        <p:blipFill>
          <a:blip r:embed="rId2">
            <a:extLst/>
          </a:blip>
          <a:stretch>
            <a:fillRect/>
          </a:stretch>
        </p:blipFill>
        <p:spPr>
          <a:xfrm>
            <a:off x="0" y="134888"/>
            <a:ext cx="9144000" cy="6588224"/>
          </a:xfrm>
          <a:prstGeom prst="rect">
            <a:avLst/>
          </a:prstGeom>
          <a:ln w="12700">
            <a:miter lim="400000"/>
          </a:ln>
        </p:spPr>
      </p:pic>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0" name="05-2.jpg" descr="05-2.jpg"/>
          <p:cNvPicPr>
            <a:picLocks noChangeAspect="1"/>
          </p:cNvPicPr>
          <p:nvPr/>
        </p:nvPicPr>
        <p:blipFill>
          <a:blip r:embed="rId2">
            <a:extLst/>
          </a:blip>
          <a:stretch>
            <a:fillRect/>
          </a:stretch>
        </p:blipFill>
        <p:spPr>
          <a:xfrm>
            <a:off x="0" y="174924"/>
            <a:ext cx="9144000" cy="6508152"/>
          </a:xfrm>
          <a:prstGeom prst="rect">
            <a:avLst/>
          </a:prstGeom>
          <a:ln w="12700">
            <a:miter lim="400000"/>
          </a:ln>
        </p:spPr>
      </p:pic>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2" name="06-3.jpg" descr="06-3.jpg"/>
          <p:cNvPicPr>
            <a:picLocks noChangeAspect="1"/>
          </p:cNvPicPr>
          <p:nvPr/>
        </p:nvPicPr>
        <p:blipFill>
          <a:blip r:embed="rId2">
            <a:extLst/>
          </a:blip>
          <a:stretch>
            <a:fillRect/>
          </a:stretch>
        </p:blipFill>
        <p:spPr>
          <a:xfrm>
            <a:off x="756117" y="0"/>
            <a:ext cx="7631766" cy="6858000"/>
          </a:xfrm>
          <a:prstGeom prst="rect">
            <a:avLst/>
          </a:prstGeom>
          <a:ln w="12700">
            <a:miter lim="400000"/>
          </a:ln>
        </p:spPr>
      </p:pic>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4" name="07-3.jpg" descr="07-3.jpg"/>
          <p:cNvPicPr>
            <a:picLocks noChangeAspect="1"/>
          </p:cNvPicPr>
          <p:nvPr/>
        </p:nvPicPr>
        <p:blipFill>
          <a:blip r:embed="rId2">
            <a:extLst/>
          </a:blip>
          <a:stretch>
            <a:fillRect/>
          </a:stretch>
        </p:blipFill>
        <p:spPr>
          <a:xfrm>
            <a:off x="764238" y="0"/>
            <a:ext cx="7615524" cy="6858000"/>
          </a:xfrm>
          <a:prstGeom prst="rect">
            <a:avLst/>
          </a:prstGeom>
          <a:ln w="12700">
            <a:miter lim="400000"/>
          </a:ln>
        </p:spPr>
      </p:pic>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6" name="Ressangramento após 2 dias…"/>
          <p:cNvSpPr txBox="1"/>
          <p:nvPr>
            <p:ph type="title" idx="4294967295"/>
          </p:nvPr>
        </p:nvSpPr>
        <p:spPr>
          <a:xfrm>
            <a:off x="685800" y="2709862"/>
            <a:ext cx="7772400" cy="914401"/>
          </a:xfrm>
          <a:prstGeom prst="rect">
            <a:avLst/>
          </a:prstGeom>
        </p:spPr>
        <p:txBody>
          <a:bodyPr>
            <a:normAutofit fontScale="100000" lnSpcReduction="0"/>
          </a:bodyPr>
          <a:lstStyle>
            <a:lvl1pPr algn="ctr" defTabSz="850391">
              <a:defRPr sz="3720"/>
            </a:lvl1pPr>
          </a:lstStyle>
          <a:p>
            <a:pPr/>
            <a:r>
              <a:t>Ressangramento após 2 dias…</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8" name="tc 02.jpg" descr="tc 02.jpg"/>
          <p:cNvPicPr>
            <a:picLocks noChangeAspect="1"/>
          </p:cNvPicPr>
          <p:nvPr/>
        </p:nvPicPr>
        <p:blipFill>
          <a:blip r:embed="rId2">
            <a:extLst/>
          </a:blip>
          <a:stretch>
            <a:fillRect/>
          </a:stretch>
        </p:blipFill>
        <p:spPr>
          <a:xfrm>
            <a:off x="0" y="792454"/>
            <a:ext cx="9144000" cy="5633256"/>
          </a:xfrm>
          <a:prstGeom prst="rect">
            <a:avLst/>
          </a:prstGeom>
          <a:ln w="12700">
            <a:miter lim="400000"/>
          </a:ln>
        </p:spPr>
      </p:pic>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0" name="12-4.jpg" descr="12-4.jpg"/>
          <p:cNvPicPr>
            <a:picLocks noChangeAspect="1"/>
          </p:cNvPicPr>
          <p:nvPr/>
        </p:nvPicPr>
        <p:blipFill>
          <a:blip r:embed="rId2">
            <a:extLst/>
          </a:blip>
          <a:stretch>
            <a:fillRect/>
          </a:stretch>
        </p:blipFill>
        <p:spPr>
          <a:xfrm>
            <a:off x="699795" y="0"/>
            <a:ext cx="7744409" cy="6858000"/>
          </a:xfrm>
          <a:prstGeom prst="rect">
            <a:avLst/>
          </a:prstGeom>
          <a:ln w="12700">
            <a:miter lim="400000"/>
          </a:ln>
        </p:spPr>
      </p:pic>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2" name="13-2.jpg" descr="13-2.jpg"/>
          <p:cNvPicPr>
            <a:picLocks noChangeAspect="1"/>
          </p:cNvPicPr>
          <p:nvPr/>
        </p:nvPicPr>
        <p:blipFill>
          <a:blip r:embed="rId2">
            <a:extLst/>
          </a:blip>
          <a:stretch>
            <a:fillRect/>
          </a:stretch>
        </p:blipFill>
        <p:spPr>
          <a:xfrm>
            <a:off x="1315635" y="0"/>
            <a:ext cx="6908216" cy="6858000"/>
          </a:xfrm>
          <a:prstGeom prst="rect">
            <a:avLst/>
          </a:prstGeom>
          <a:ln w="12700">
            <a:miter lim="400000"/>
          </a:ln>
        </p:spPr>
      </p:pic>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4" name="16-2.jpg" descr="16-2.jpg"/>
          <p:cNvPicPr>
            <a:picLocks noChangeAspect="1"/>
          </p:cNvPicPr>
          <p:nvPr/>
        </p:nvPicPr>
        <p:blipFill>
          <a:blip r:embed="rId2">
            <a:extLst/>
          </a:blip>
          <a:stretch>
            <a:fillRect/>
          </a:stretch>
        </p:blipFill>
        <p:spPr>
          <a:xfrm>
            <a:off x="1211096" y="0"/>
            <a:ext cx="6922428" cy="6858000"/>
          </a:xfrm>
          <a:prstGeom prst="rect">
            <a:avLst/>
          </a:prstGeom>
          <a:ln w="12700">
            <a:miter lim="400000"/>
          </a:ln>
        </p:spPr>
      </p:pic>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6" name="18.jpg" descr="18.jpg"/>
          <p:cNvPicPr>
            <a:picLocks noChangeAspect="1"/>
          </p:cNvPicPr>
          <p:nvPr/>
        </p:nvPicPr>
        <p:blipFill>
          <a:blip r:embed="rId2">
            <a:extLst/>
          </a:blip>
          <a:stretch>
            <a:fillRect/>
          </a:stretch>
        </p:blipFill>
        <p:spPr>
          <a:xfrm>
            <a:off x="915684" y="0"/>
            <a:ext cx="7312632" cy="6858000"/>
          </a:xfrm>
          <a:prstGeom prst="rect">
            <a:avLst/>
          </a:prstGeom>
          <a:ln w="12700">
            <a:miter lim="400000"/>
          </a:ln>
        </p:spPr>
      </p:pic>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8" name="20-2.jpg" descr="20-2.jpg"/>
          <p:cNvPicPr>
            <a:picLocks noChangeAspect="1"/>
          </p:cNvPicPr>
          <p:nvPr/>
        </p:nvPicPr>
        <p:blipFill>
          <a:blip r:embed="rId2">
            <a:extLst/>
          </a:blip>
          <a:stretch>
            <a:fillRect/>
          </a:stretch>
        </p:blipFill>
        <p:spPr>
          <a:xfrm>
            <a:off x="1386583" y="0"/>
            <a:ext cx="6664919" cy="6858000"/>
          </a:xfrm>
          <a:prstGeom prst="rect">
            <a:avLst/>
          </a:prstGeom>
          <a:ln w="12700">
            <a:miter lim="400000"/>
          </a:ln>
        </p:spPr>
      </p:pic>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00" name="21.jpg" descr="21.jpg"/>
          <p:cNvPicPr>
            <a:picLocks noChangeAspect="1"/>
          </p:cNvPicPr>
          <p:nvPr/>
        </p:nvPicPr>
        <p:blipFill>
          <a:blip r:embed="rId2">
            <a:extLst/>
          </a:blip>
          <a:stretch>
            <a:fillRect/>
          </a:stretch>
        </p:blipFill>
        <p:spPr>
          <a:xfrm>
            <a:off x="1263063" y="0"/>
            <a:ext cx="6919995" cy="6858000"/>
          </a:xfrm>
          <a:prstGeom prst="rect">
            <a:avLst/>
          </a:prstGeom>
          <a:ln w="12700">
            <a:miter lim="400000"/>
          </a:ln>
        </p:spPr>
      </p:pic>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02" name="23.jpg" descr="23.jpg"/>
          <p:cNvPicPr>
            <a:picLocks noChangeAspect="1"/>
          </p:cNvPicPr>
          <p:nvPr/>
        </p:nvPicPr>
        <p:blipFill>
          <a:blip r:embed="rId2">
            <a:extLst/>
          </a:blip>
          <a:stretch>
            <a:fillRect/>
          </a:stretch>
        </p:blipFill>
        <p:spPr>
          <a:xfrm>
            <a:off x="1305207" y="0"/>
            <a:ext cx="6533586" cy="6858000"/>
          </a:xfrm>
          <a:prstGeom prst="rect">
            <a:avLst/>
          </a:prstGeom>
          <a:ln w="12700">
            <a:miter lim="400000"/>
          </a:ln>
        </p:spPr>
      </p:pic>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4" name="Complicações"/>
          <p:cNvSpPr txBox="1"/>
          <p:nvPr>
            <p:ph type="title" idx="4294967295"/>
          </p:nvPr>
        </p:nvSpPr>
        <p:spPr>
          <a:xfrm>
            <a:off x="914400" y="512762"/>
            <a:ext cx="7772400" cy="914401"/>
          </a:xfrm>
          <a:prstGeom prst="rect">
            <a:avLst/>
          </a:prstGeom>
        </p:spPr>
        <p:txBody>
          <a:bodyPr>
            <a:normAutofit fontScale="100000" lnSpcReduction="0"/>
          </a:bodyPr>
          <a:lstStyle>
            <a:lvl1pPr algn="ctr"/>
          </a:lstStyle>
          <a:p>
            <a:pPr/>
            <a:r>
              <a:t>Complicações</a:t>
            </a:r>
          </a:p>
        </p:txBody>
      </p:sp>
      <p:sp>
        <p:nvSpPr>
          <p:cNvPr id="405" name="Isquemia da trato gastro-intestinal superior é rara, salvo em situações em que há cirurgia prévia ou radioterapia.…"/>
          <p:cNvSpPr txBox="1"/>
          <p:nvPr>
            <p:ph type="body" idx="4294967295"/>
          </p:nvPr>
        </p:nvSpPr>
        <p:spPr>
          <a:xfrm>
            <a:off x="914400" y="1784349"/>
            <a:ext cx="7772400" cy="4572002"/>
          </a:xfrm>
          <a:prstGeom prst="rect">
            <a:avLst/>
          </a:prstGeom>
        </p:spPr>
        <p:txBody>
          <a:bodyPr>
            <a:normAutofit fontScale="100000" lnSpcReduction="0"/>
          </a:bodyPr>
          <a:lstStyle/>
          <a:p>
            <a:pPr>
              <a:buChar char="▪"/>
            </a:pPr>
            <a:r>
              <a:t>Isquemia da trato gastro-intestinal superior é rara, salvo em situações em que há cirurgia prévia ou radioterapia.</a:t>
            </a:r>
          </a:p>
          <a:p>
            <a:pPr marL="342900" indent="-274637">
              <a:buSzTx/>
              <a:buFont typeface="Wingdings"/>
              <a:buNone/>
            </a:pPr>
          </a:p>
          <a:p>
            <a:pPr>
              <a:buChar char="▪"/>
            </a:pPr>
            <a:r>
              <a:t>Embolização inadvertida de orgãos não-alvo.</a:t>
            </a:r>
          </a:p>
          <a:p>
            <a:pPr marL="342900" indent="-274637">
              <a:buSzTx/>
              <a:buFont typeface="Wingdings"/>
              <a:buNone/>
            </a:pPr>
          </a:p>
          <a:p>
            <a:pPr>
              <a:buChar char="▪"/>
            </a:pPr>
            <a:r>
              <a:t>Estenose duodenal crônica (uso de cola na AGD).</a:t>
            </a:r>
          </a:p>
        </p:txBody>
      </p:sp>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7" name="Daniel Kanaan…"/>
          <p:cNvSpPr txBox="1"/>
          <p:nvPr>
            <p:ph type="title"/>
          </p:nvPr>
        </p:nvSpPr>
        <p:spPr>
          <a:xfrm>
            <a:off x="892968" y="2939295"/>
            <a:ext cx="7358064" cy="1226405"/>
          </a:xfrm>
          <a:prstGeom prst="rect">
            <a:avLst/>
          </a:prstGeom>
        </p:spPr>
        <p:txBody>
          <a:bodyPr/>
          <a:lstStyle/>
          <a:p>
            <a:pPr defTabSz="361472">
              <a:defRPr sz="2400">
                <a:solidFill>
                  <a:srgbClr val="000000"/>
                </a:solidFill>
              </a:defRPr>
            </a:pPr>
            <a:r>
              <a:rPr>
                <a:solidFill>
                  <a:srgbClr val="FFFFFF"/>
                </a:solidFill>
              </a:rPr>
              <a:t>Daniel Kanaan</a:t>
            </a:r>
          </a:p>
          <a:p>
            <a:pPr defTabSz="361472">
              <a:defRPr sz="2400">
                <a:solidFill>
                  <a:srgbClr val="000000"/>
                </a:solidFill>
              </a:defRPr>
            </a:pPr>
            <a:r>
              <a:rPr>
                <a:solidFill>
                  <a:srgbClr val="FFFFFF"/>
                </a:solidFill>
              </a:rPr>
              <a:t>Radiologia Intervencionista e Cirurgia Endovascular</a:t>
            </a:r>
          </a:p>
          <a:p>
            <a:pPr defTabSz="361472">
              <a:defRPr sz="2400">
                <a:solidFill>
                  <a:srgbClr val="000000"/>
                </a:solidFill>
              </a:defRPr>
            </a:pPr>
            <a:r>
              <a:rPr>
                <a:solidFill>
                  <a:srgbClr val="FFFFFF"/>
                </a:solidFill>
              </a:rPr>
              <a:t>CRM: 52.86363-7</a:t>
            </a:r>
          </a:p>
        </p:txBody>
      </p:sp>
      <p:sp>
        <p:nvSpPr>
          <p:cNvPr id="408" name="daniel.kanaan@hotmail.com…"/>
          <p:cNvSpPr txBox="1"/>
          <p:nvPr>
            <p:ph type="body" sz="quarter" idx="1"/>
          </p:nvPr>
        </p:nvSpPr>
        <p:spPr>
          <a:xfrm>
            <a:off x="803671" y="4188023"/>
            <a:ext cx="7536658" cy="1397777"/>
          </a:xfrm>
          <a:prstGeom prst="rect">
            <a:avLst/>
          </a:prstGeom>
        </p:spPr>
        <p:txBody>
          <a:bodyPr/>
          <a:lstStyle/>
          <a:p>
            <a:pPr>
              <a:defRPr>
                <a:solidFill>
                  <a:schemeClr val="accent3">
                    <a:lumOff val="29207"/>
                  </a:schemeClr>
                </a:solidFill>
              </a:defRPr>
            </a:pPr>
            <a:r>
              <a:rPr u="sng">
                <a:uFill>
                  <a:solidFill>
                    <a:srgbClr val="0000FF"/>
                  </a:solidFill>
                </a:uFill>
                <a:hlinkClick r:id="rId2" invalidUrl="" action="" tgtFrame="" tooltip="" history="1" highlightClick="0" endSnd="0"/>
              </a:rPr>
              <a:t>daniel.kanaan@hotmail.com</a:t>
            </a:r>
          </a:p>
          <a:p>
            <a:pPr>
              <a:defRPr>
                <a:solidFill>
                  <a:srgbClr val="000000"/>
                </a:solidFill>
              </a:defRPr>
            </a:pPr>
            <a:r>
              <a:rPr>
                <a:solidFill>
                  <a:srgbClr val="FFFFFF"/>
                </a:solidFill>
              </a:rPr>
              <a:t>tel: (21) 988058025/ (21) 98568-8025</a:t>
            </a:r>
          </a:p>
        </p:txBody>
      </p:sp>
      <p:pic>
        <p:nvPicPr>
          <p:cNvPr id="409" name="image27.png" descr="image27.png"/>
          <p:cNvPicPr>
            <a:picLocks noChangeAspect="1"/>
          </p:cNvPicPr>
          <p:nvPr/>
        </p:nvPicPr>
        <p:blipFill>
          <a:blip r:embed="rId3">
            <a:extLst/>
          </a:blip>
          <a:stretch>
            <a:fillRect/>
          </a:stretch>
        </p:blipFill>
        <p:spPr>
          <a:xfrm>
            <a:off x="1511038" y="258828"/>
            <a:ext cx="6121924" cy="1899367"/>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7FD13B"/>
      </a:accent1>
      <a:accent2>
        <a:srgbClr val="EA157A"/>
      </a:accent2>
      <a:accent3>
        <a:srgbClr val="AAAAAA"/>
      </a:accent3>
      <a:accent4>
        <a:srgbClr val="DADADA"/>
      </a:accent4>
      <a:accent5>
        <a:srgbClr val="BFE3AF"/>
      </a:accent5>
      <a:accent6>
        <a:srgbClr val="D4136F"/>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bevel/>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bevel/>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7FD13B"/>
      </a:accent1>
      <a:accent2>
        <a:srgbClr val="EA157A"/>
      </a:accent2>
      <a:accent3>
        <a:srgbClr val="AAAAAA"/>
      </a:accent3>
      <a:accent4>
        <a:srgbClr val="DADADA"/>
      </a:accent4>
      <a:accent5>
        <a:srgbClr val="BFE3AF"/>
      </a:accent5>
      <a:accent6>
        <a:srgbClr val="D4136F"/>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bevel/>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bevel/>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