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2.jpeg" ContentType="image/jpeg"/>
  <Override PartName="/ppt/media/image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F5F0C"/>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0365C0"/>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b="def" i="def"/>
      <a:tcStyle>
        <a:tcBdr/>
        <a:fill>
          <a:solidFill>
            <a:srgbClr val="87CED4">
              <a:alpha val="2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398CCE"/>
          </a:solidFill>
        </a:fill>
      </a:tcStyle>
    </a:firstCol>
    <a:la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254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lastRow>
    <a:firstRow>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solidFill>
            <a:srgbClr val="0365C0"/>
          </a:solidFill>
        </a:fill>
      </a:tcStyle>
    </a:firstRow>
  </a:tblStyle>
  <a:tblStyle styleId="{EEE7283C-3CF3-47DC-8721-378D4A62B228}"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noFill/>
              <a:miter lim="400000"/>
            </a:ln>
          </a:insideV>
        </a:tcBdr>
        <a:fill>
          <a:noFill/>
        </a:fill>
      </a:tcStyle>
    </a:wholeTbl>
    <a:band2H>
      <a:tcTxStyle b="def" i="def"/>
      <a:tcStyle>
        <a:tcBdr/>
        <a:fill>
          <a:solidFill>
            <a:srgbClr val="5DC123">
              <a:alpha val="19000"/>
            </a:srgbClr>
          </a:solidFill>
        </a:fill>
      </a:tcStyle>
    </a:band2H>
    <a:firstCol>
      <a:tcTxStyle b="off" i="off">
        <a:fontRef idx="minor">
          <a:srgbClr val="FFFFFF"/>
        </a:fontRef>
        <a:srgbClr val="FFFFFF"/>
      </a:tcTxStyle>
      <a:tcStyle>
        <a:tcBdr>
          <a:left>
            <a:ln w="12700" cap="flat">
              <a:solidFill>
                <a:srgbClr val="FFFFFF"/>
              </a:solidFill>
              <a:prstDash val="solid"/>
              <a:miter lim="400000"/>
            </a:ln>
          </a:left>
          <a:right>
            <a:ln w="25400" cap="flat">
              <a:solidFill>
                <a:srgbClr val="CBCBCB"/>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33632E"/>
          </a:solidFill>
        </a:fill>
      </a:tcStyle>
    </a:firstRow>
  </a:tblStyle>
  <a:tblStyle styleId="{CF821DB8-F4EB-4A41-A1BA-3FCAFE7338EE}" styleName="">
    <a:tblBg/>
    <a:wholeTbl>
      <a:tcTxStyle b="off"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797A7C">
              <a:alpha val="30000"/>
            </a:srgbClr>
          </a:solidFill>
        </a:fill>
      </a:tcStyle>
    </a:band2H>
    <a:firstCol>
      <a:tcTxStyle b="off" i="off">
        <a:fontRef idx="minor">
          <a:srgbClr val="000000"/>
        </a:fontRef>
        <a:srgbClr val="000000"/>
      </a:tcTxStyle>
      <a:tcStyle>
        <a:tcBdr>
          <a:left>
            <a:ln w="12700" cap="flat">
              <a:solidFill>
                <a:srgbClr val="FFFFFF"/>
              </a:solidFill>
              <a:prstDash val="solid"/>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noFill/>
        </a:fill>
      </a:tcStyle>
    </a:lastRow>
    <a:fir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FFFFFF"/>
              </a:solidFill>
              <a:prstDash val="solid"/>
              <a:miter lim="400000"/>
            </a:ln>
          </a:top>
          <a:bottom>
            <a:ln w="25400" cap="flat">
              <a:solidFill>
                <a:srgbClr val="FFFFFF"/>
              </a:solidFill>
              <a:prstDash val="solid"/>
              <a:miter lim="400000"/>
            </a:ln>
          </a:bottom>
          <a:insideH>
            <a:ln w="12700" cap="flat">
              <a:noFill/>
              <a:miter lim="400000"/>
            </a:ln>
          </a:insideH>
          <a:insideV>
            <a:ln w="12700" cap="flat">
              <a:noFill/>
              <a:miter lim="400000"/>
            </a:ln>
          </a:insideV>
        </a:tcBdr>
        <a:fill>
          <a:solidFill>
            <a:schemeClr val="accent6">
              <a:hueOff val="105381"/>
              <a:satOff val="14341"/>
              <a:lumOff val="10801"/>
            </a:schemeClr>
          </a:solidFill>
        </a:fill>
      </a:tcStyle>
    </a:firstRow>
  </a:tblStyle>
  <a:tblStyle styleId="{33BA23B1-9221-436E-865A-0063620EA4FD}"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b="def" i="def"/>
      <a:tcStyle>
        <a:tcBdr/>
        <a:fill>
          <a:solidFill>
            <a:srgbClr val="797A7C">
              <a:alpha val="30000"/>
            </a:srgbClr>
          </a:solidFill>
        </a:fill>
      </a:tcStyle>
    </a:band2H>
    <a:firstCol>
      <a:tcTxStyle b="off" i="off">
        <a:fontRef idx="minor">
          <a:srgbClr val="FFFFFF"/>
        </a:fontRef>
        <a:srgbClr val="FFFFFF"/>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solidFill>
            <a:srgbClr val="545761"/>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noFill/>
              <a:miter lim="400000"/>
            </a:ln>
          </a:insideH>
          <a:insideV>
            <a:ln w="12700" cap="flat">
              <a:noFill/>
              <a:miter lim="400000"/>
            </a:ln>
          </a:insideV>
        </a:tcBdr>
        <a:fill>
          <a:solidFill>
            <a:srgbClr val="777C83"/>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FFFFFF"/>
              </a:solidFill>
              <a:prstDash val="solid"/>
              <a:miter lim="400000"/>
            </a:ln>
          </a:bottom>
          <a:insideH>
            <a:ln w="12700" cap="flat">
              <a:noFill/>
              <a:miter lim="400000"/>
            </a:ln>
          </a:insideH>
          <a:insideV>
            <a:ln w="12700" cap="flat">
              <a:noFill/>
              <a:miter lim="400000"/>
            </a:ln>
          </a:insideV>
        </a:tcBdr>
        <a:fill>
          <a:solidFill>
            <a:srgbClr val="777C83"/>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off">
        <a:font>
          <a:latin typeface="Helvetica"/>
          <a:ea typeface="Helvetica"/>
          <a:cs typeface="Helvetica"/>
        </a:font>
        <a:srgbClr val="FFFFFF"/>
      </a:tcTxStyle>
      <a:tcStyle>
        <a:tcBdr>
          <a:left>
            <a:ln w="12700" cap="flat">
              <a:noFill/>
              <a:miter lim="400000"/>
            </a:ln>
          </a:left>
          <a:right>
            <a:ln w="12700" cap="flat">
              <a:solidFill>
                <a:srgbClr val="FFFFFF"/>
              </a:solidFill>
              <a:prstDash val="solid"/>
              <a:miter lim="400000"/>
            </a:ln>
          </a:right>
          <a:top>
            <a:ln w="12700" cap="flat">
              <a:solidFill>
                <a:srgbClr val="FFFFFF"/>
              </a:solidFill>
              <a:custDash>
                <a:ds d="200000" sp="200000"/>
              </a:custDash>
              <a:miter lim="400000"/>
            </a:ln>
          </a:top>
          <a:bottom>
            <a:ln w="12700" cap="flat">
              <a:solidFill>
                <a:srgbClr val="FFFFFF"/>
              </a:solidFill>
              <a:custDash>
                <a:ds d="200000" sp="200000"/>
              </a:custDash>
              <a:miter lim="400000"/>
            </a:ln>
          </a:bottom>
          <a:insideH>
            <a:ln w="12700" cap="flat">
              <a:solidFill>
                <a:srgbClr val="FFFFFF"/>
              </a:solidFill>
              <a:custDash>
                <a:ds d="200000" sp="200000"/>
              </a:custDash>
              <a:miter lim="400000"/>
            </a:ln>
          </a:insideH>
          <a:insideV>
            <a:ln w="12700" cap="flat">
              <a:solidFill>
                <a:srgbClr val="FFFFFF"/>
              </a:solidFill>
              <a:custDash>
                <a:ds d="200000" sp="200000"/>
              </a:custDash>
              <a:miter lim="400000"/>
            </a:ln>
          </a:insideV>
        </a:tcBdr>
        <a:fill>
          <a:noFill/>
        </a:fill>
      </a:tcStyle>
    </a:firstCol>
    <a:la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solidFill>
                <a:srgbClr val="FFFFFF"/>
              </a:solidFill>
              <a:prstDash val="solid"/>
              <a:miter lim="400000"/>
            </a:ln>
          </a:top>
          <a:bottom>
            <a:ln w="12700" cap="flat">
              <a:noFill/>
              <a:miter lim="400000"/>
            </a:ln>
          </a:bottom>
          <a:insideH>
            <a:ln w="12700" cap="flat">
              <a:noFill/>
              <a:miter lim="400000"/>
            </a:ln>
          </a:insideH>
          <a:insideV>
            <a:ln w="12700" cap="flat">
              <a:solidFill>
                <a:srgbClr val="FFFFFF"/>
              </a:solidFill>
              <a:custDash>
                <a:ds d="200000" sp="200000"/>
              </a:custDash>
              <a:miter lim="400000"/>
            </a:ln>
          </a:insideV>
        </a:tcBdr>
        <a:fill>
          <a:noFill/>
        </a:fill>
      </a:tcStyle>
    </a:lastRow>
    <a:firstRow>
      <a:tcTxStyle b="on" i="off">
        <a:font>
          <a:latin typeface="Helvetica"/>
          <a:ea typeface="Helvetica"/>
          <a:cs typeface="Helvetica"/>
        </a:font>
        <a:srgbClr val="FFFFFF"/>
      </a:tcTxStyle>
      <a:tcStyle>
        <a:tcBdr>
          <a:left>
            <a:ln w="12700" cap="flat">
              <a:solidFill>
                <a:srgbClr val="FFFFFF"/>
              </a:solidFill>
              <a:custDash>
                <a:ds d="200000" sp="200000"/>
              </a:custDash>
              <a:miter lim="400000"/>
            </a:ln>
          </a:left>
          <a:right>
            <a:ln w="12700" cap="flat">
              <a:solidFill>
                <a:srgbClr val="FFFFFF"/>
              </a:solidFill>
              <a:custDash>
                <a:ds d="200000" sp="200000"/>
              </a:custDash>
              <a:miter lim="400000"/>
            </a:ln>
          </a:right>
          <a:top>
            <a:ln w="12700" cap="flat">
              <a:noFill/>
              <a:miter lim="400000"/>
            </a:ln>
          </a:top>
          <a:bottom>
            <a:ln w="12700" cap="flat">
              <a:solidFill>
                <a:srgbClr val="FFFFFF"/>
              </a:solidFill>
              <a:prstDash val="solid"/>
              <a:miter lim="400000"/>
            </a:ln>
          </a:bottom>
          <a:insideH>
            <a:ln w="12700" cap="flat">
              <a:noFill/>
              <a:miter lim="400000"/>
            </a:ln>
          </a:insideH>
          <a:insideV>
            <a:ln w="12700" cap="flat">
              <a:solidFill>
                <a:srgbClr val="FFFFFF"/>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67" name="Shape 167"/>
          <p:cNvSpPr/>
          <p:nvPr>
            <p:ph type="sldImg"/>
          </p:nvPr>
        </p:nvSpPr>
        <p:spPr>
          <a:xfrm>
            <a:off x="1143000" y="685800"/>
            <a:ext cx="4572000" cy="3429000"/>
          </a:xfrm>
          <a:prstGeom prst="rect">
            <a:avLst/>
          </a:prstGeom>
        </p:spPr>
        <p:txBody>
          <a:bodyPr/>
          <a:lstStyle/>
          <a:p>
            <a:pPr/>
          </a:p>
        </p:txBody>
      </p:sp>
      <p:sp>
        <p:nvSpPr>
          <p:cNvPr id="168" name="Shape 16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Shape 174"/>
          <p:cNvSpPr/>
          <p:nvPr>
            <p:ph type="sldImg"/>
          </p:nvPr>
        </p:nvSpPr>
        <p:spPr>
          <a:prstGeom prst="rect">
            <a:avLst/>
          </a:prstGeom>
        </p:spPr>
        <p:txBody>
          <a:bodyPr/>
          <a:lstStyle/>
          <a:p>
            <a:pPr/>
          </a:p>
        </p:txBody>
      </p:sp>
      <p:sp>
        <p:nvSpPr>
          <p:cNvPr id="175" name="Shape 175"/>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Hemorragias acima do ângulo de Treitz.</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6" name="Shape 206"/>
          <p:cNvSpPr/>
          <p:nvPr>
            <p:ph type="sldImg"/>
          </p:nvPr>
        </p:nvSpPr>
        <p:spPr>
          <a:prstGeom prst="rect">
            <a:avLst/>
          </a:prstGeom>
        </p:spPr>
        <p:txBody>
          <a:bodyPr/>
          <a:lstStyle/>
          <a:p>
            <a:pPr/>
          </a:p>
        </p:txBody>
      </p:sp>
      <p:sp>
        <p:nvSpPr>
          <p:cNvPr id="207" name="Shape 207"/>
          <p:cNvSpPr/>
          <p:nvPr>
            <p:ph type="body" sz="quarter" idx="1"/>
          </p:nvPr>
        </p:nvSpPr>
        <p:spPr>
          <a:prstGeom prst="rect">
            <a:avLst/>
          </a:prstGeom>
        </p:spPr>
        <p:txBody>
          <a:bodyPr/>
          <a:lstStyle>
            <a:lvl1pPr>
              <a:lnSpc>
                <a:spcPct val="100000"/>
              </a:lnSpc>
              <a:spcBef>
                <a:spcPts val="400"/>
              </a:spcBef>
              <a:defRPr sz="1200">
                <a:latin typeface="Calibri"/>
                <a:ea typeface="Calibri"/>
                <a:cs typeface="Calibri"/>
                <a:sym typeface="Calibri"/>
              </a:defRPr>
            </a:lvl1pPr>
          </a:lstStyle>
          <a:p>
            <a:pPr/>
            <a:r>
              <a:t>Fase venosa: exclui sangramento varicoso e trombose do sistema mesentérico-portal.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Shape 270"/>
          <p:cNvSpPr/>
          <p:nvPr>
            <p:ph type="sldImg"/>
          </p:nvPr>
        </p:nvSpPr>
        <p:spPr>
          <a:prstGeom prst="rect">
            <a:avLst/>
          </a:prstGeom>
        </p:spPr>
        <p:txBody>
          <a:bodyPr/>
          <a:lstStyle/>
          <a:p>
            <a:pPr/>
          </a:p>
        </p:txBody>
      </p:sp>
      <p:sp>
        <p:nvSpPr>
          <p:cNvPr id="271" name="Shape 271"/>
          <p:cNvSpPr/>
          <p:nvPr>
            <p:ph type="body" sz="quarter" idx="1"/>
          </p:nvPr>
        </p:nvSpPr>
        <p:spPr>
          <a:prstGeom prst="rect">
            <a:avLst/>
          </a:prstGeom>
        </p:spPr>
        <p:txBody>
          <a:bodyPr/>
          <a:lstStyle>
            <a:lvl1pPr>
              <a:lnSpc>
                <a:spcPct val="100000"/>
              </a:lnSpc>
              <a:defRPr sz="1200">
                <a:latin typeface="Calibri"/>
                <a:ea typeface="Calibri"/>
                <a:cs typeface="Calibri"/>
                <a:sym typeface="Calibri"/>
              </a:defRPr>
            </a:lvl1pPr>
          </a:lstStyle>
          <a:p>
            <a:pPr/>
            <a:r>
              <a:t>Cintilografia com hemácias marcadas até 0,1 ml/min. Capacidade de reduzir as arteriografias negativas.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 name="Shape 299"/>
          <p:cNvSpPr/>
          <p:nvPr>
            <p:ph type="sldImg"/>
          </p:nvPr>
        </p:nvSpPr>
        <p:spPr>
          <a:prstGeom prst="rect">
            <a:avLst/>
          </a:prstGeom>
        </p:spPr>
        <p:txBody>
          <a:bodyPr/>
          <a:lstStyle/>
          <a:p>
            <a:pPr/>
          </a:p>
        </p:txBody>
      </p:sp>
      <p:sp>
        <p:nvSpPr>
          <p:cNvPr id="300" name="Shape 300"/>
          <p:cNvSpPr/>
          <p:nvPr>
            <p:ph type="body" sz="quarter" idx="1"/>
          </p:nvPr>
        </p:nvSpPr>
        <p:spPr>
          <a:prstGeom prst="rect">
            <a:avLst/>
          </a:prstGeom>
        </p:spPr>
        <p:txBody>
          <a:bodyPr/>
          <a:lstStyle/>
          <a:p>
            <a:pPr>
              <a:lnSpc>
                <a:spcPct val="100000"/>
              </a:lnSpc>
              <a:spcBef>
                <a:spcPts val="400"/>
              </a:spcBef>
              <a:defRPr sz="1200">
                <a:latin typeface="Calibri"/>
                <a:ea typeface="Calibri"/>
                <a:cs typeface="Calibri"/>
                <a:sym typeface="Calibri"/>
              </a:defRPr>
            </a:pPr>
            <a:r>
              <a:t>A marcação com molas poderá ser identificada pelo cirurgião por palpação ou realizção radioscopia.</a:t>
            </a:r>
          </a:p>
          <a:p>
            <a:pPr>
              <a:lnSpc>
                <a:spcPct val="100000"/>
              </a:lnSpc>
              <a:spcBef>
                <a:spcPts val="400"/>
              </a:spcBef>
              <a:defRPr sz="1200">
                <a:latin typeface="Calibri"/>
                <a:ea typeface="Calibri"/>
                <a:cs typeface="Calibri"/>
                <a:sym typeface="Calibri"/>
              </a:defRPr>
            </a:pPr>
          </a:p>
          <a:p>
            <a:pPr>
              <a:lnSpc>
                <a:spcPct val="100000"/>
              </a:lnSpc>
              <a:spcBef>
                <a:spcPts val="400"/>
              </a:spcBef>
              <a:defRPr sz="1200">
                <a:latin typeface="Calibri"/>
                <a:ea typeface="Calibri"/>
                <a:cs typeface="Calibri"/>
                <a:sym typeface="Calibri"/>
              </a:defRPr>
            </a:pPr>
            <a:r>
              <a:t>Na marcação com azul de metileno, posiciona-se o microcateter na região a ser ressecada e o paciente é encaminhado ao centro cirurgico. Durante a exploração das alças, procede-se a infusão de azul de metileno. O segmento de alça é identificado e ressecado.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Shape 304"/>
          <p:cNvSpPr/>
          <p:nvPr>
            <p:ph type="sldImg"/>
          </p:nvPr>
        </p:nvSpPr>
        <p:spPr>
          <a:prstGeom prst="rect">
            <a:avLst/>
          </a:prstGeom>
        </p:spPr>
        <p:txBody>
          <a:bodyPr/>
          <a:lstStyle/>
          <a:p>
            <a:pPr/>
          </a:p>
        </p:txBody>
      </p:sp>
      <p:sp>
        <p:nvSpPr>
          <p:cNvPr id="305" name="Shape 305"/>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Additionally, the GI tract has a rich collateral blood supply, with extensive vascular arcades that allow for safe embolization if certain principles are observed. The objective of embolization therapy is to achieve a compromise between selective arterial inflow reduction and maintenance of collateral arterial blood flow. Thus, arterial inflow must be sufficiently decreased to allow for hemostasis, but not to the extent that causes complete devascularization. This goal under- scores the importance of both an intact coagulation cascade and a superselective embolization.11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Shape 309"/>
          <p:cNvSpPr/>
          <p:nvPr>
            <p:ph type="sldImg"/>
          </p:nvPr>
        </p:nvSpPr>
        <p:spPr>
          <a:prstGeom prst="rect">
            <a:avLst/>
          </a:prstGeom>
        </p:spPr>
        <p:txBody>
          <a:bodyPr/>
          <a:lstStyle/>
          <a:p>
            <a:pPr/>
          </a:p>
        </p:txBody>
      </p:sp>
      <p:sp>
        <p:nvSpPr>
          <p:cNvPr id="310" name="Shape 31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vl2pPr indent="0" defTabSz="914400">
              <a:lnSpc>
                <a:spcPct val="100000"/>
              </a:lnSpc>
              <a:defRPr sz="1200">
                <a:latin typeface="Calibri"/>
                <a:ea typeface="Calibri"/>
                <a:cs typeface="Calibri"/>
                <a:sym typeface="Calibri"/>
              </a:defRPr>
            </a:lvl2pPr>
          </a:lstStyle>
          <a:p>
            <a:pPr/>
            <a:r>
              <a:t>The optimal level of embolization varies according to the site of hemorrhage. In general, we deploy embolic agents as selectively as possible and prefer not to routinely attempt embolization unless a microcatheter has been advanced close to the bleeding point. The risk of infarction is related to both the embolic agent and the proximity of embolization. In the colon, for example, ischemia and infarction may result from embolization of proximal branches supplying a large area of bowel or embolization of multiple distal arteries that do not have sufficient collateral flow. Submucosal collateral blood flow may be preserved only when arteries to a short segment of bowel are embolized, so one should attempt to occlude arteries to as short a segment of bowel as possible </a:t>
            </a:r>
          </a:p>
          <a:p>
            <a:pPr lvl="1"/>
            <a:r>
              <a:t>Grandes áreas intestinais embolizadas não apresentam circulação colateral suficiente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e Subtítulo">
    <p:spTree>
      <p:nvGrpSpPr>
        <p:cNvPr id="1" name=""/>
        <p:cNvGrpSpPr/>
        <p:nvPr/>
      </p:nvGrpSpPr>
      <p:grpSpPr>
        <a:xfrm>
          <a:off x="0" y="0"/>
          <a:ext cx="0" cy="0"/>
          <a:chOff x="0" y="0"/>
          <a:chExt cx="0" cy="0"/>
        </a:xfrm>
      </p:grpSpPr>
      <p:sp>
        <p:nvSpPr>
          <p:cNvPr id="11" name="Texto do Título"/>
          <p:cNvSpPr txBox="1"/>
          <p:nvPr>
            <p:ph type="title"/>
          </p:nvPr>
        </p:nvSpPr>
        <p:spPr>
          <a:xfrm>
            <a:off x="1270000" y="1638300"/>
            <a:ext cx="10464800" cy="3302000"/>
          </a:xfrm>
          <a:prstGeom prst="rect">
            <a:avLst/>
          </a:prstGeom>
        </p:spPr>
        <p:txBody>
          <a:bodyPr anchor="b"/>
          <a:lstStyle/>
          <a:p>
            <a:pPr/>
            <a:r>
              <a:t>Texto do Título</a:t>
            </a:r>
          </a:p>
        </p:txBody>
      </p:sp>
      <p:sp>
        <p:nvSpPr>
          <p:cNvPr id="12" name="Nível de Corpo Um…"/>
          <p:cNvSpPr txBox="1"/>
          <p:nvPr>
            <p:ph type="body" sz="quarter" idx="1"/>
          </p:nvPr>
        </p:nvSpPr>
        <p:spPr>
          <a:xfrm>
            <a:off x="1270000" y="50292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Horizontal">
    <p:spTree>
      <p:nvGrpSpPr>
        <p:cNvPr id="1" name=""/>
        <p:cNvGrpSpPr/>
        <p:nvPr/>
      </p:nvGrpSpPr>
      <p:grpSpPr>
        <a:xfrm>
          <a:off x="0" y="0"/>
          <a:ext cx="0" cy="0"/>
          <a:chOff x="0" y="0"/>
          <a:chExt cx="0" cy="0"/>
        </a:xfrm>
      </p:grpSpPr>
      <p:sp>
        <p:nvSpPr>
          <p:cNvPr id="20" name="Imagem"/>
          <p:cNvSpPr/>
          <p:nvPr>
            <p:ph type="pic" idx="13"/>
          </p:nvPr>
        </p:nvSpPr>
        <p:spPr>
          <a:xfrm>
            <a:off x="1600200" y="635000"/>
            <a:ext cx="9779000" cy="5918200"/>
          </a:xfrm>
          <a:prstGeom prst="rect">
            <a:avLst/>
          </a:prstGeom>
        </p:spPr>
        <p:txBody>
          <a:bodyPr lIns="91439" tIns="45719" rIns="91439" bIns="45719" anchor="t">
            <a:noAutofit/>
          </a:bodyPr>
          <a:lstStyle/>
          <a:p>
            <a:pPr/>
          </a:p>
        </p:txBody>
      </p:sp>
      <p:sp>
        <p:nvSpPr>
          <p:cNvPr id="21" name="Texto do Título"/>
          <p:cNvSpPr txBox="1"/>
          <p:nvPr>
            <p:ph type="title"/>
          </p:nvPr>
        </p:nvSpPr>
        <p:spPr>
          <a:xfrm>
            <a:off x="1270000" y="6718300"/>
            <a:ext cx="10464800" cy="1422400"/>
          </a:xfrm>
          <a:prstGeom prst="rect">
            <a:avLst/>
          </a:prstGeom>
        </p:spPr>
        <p:txBody>
          <a:bodyPr anchor="b"/>
          <a:lstStyle/>
          <a:p>
            <a:pPr/>
            <a:r>
              <a:t>Texto do Título</a:t>
            </a:r>
          </a:p>
        </p:txBody>
      </p:sp>
      <p:sp>
        <p:nvSpPr>
          <p:cNvPr id="22" name="Nível de Corpo Um…"/>
          <p:cNvSpPr txBox="1"/>
          <p:nvPr>
            <p:ph type="body" sz="quarter" idx="1"/>
          </p:nvPr>
        </p:nvSpPr>
        <p:spPr>
          <a:xfrm>
            <a:off x="1270000" y="8191500"/>
            <a:ext cx="10464800" cy="12192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23"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 Centro">
    <p:spTree>
      <p:nvGrpSpPr>
        <p:cNvPr id="1" name=""/>
        <p:cNvGrpSpPr/>
        <p:nvPr/>
      </p:nvGrpSpPr>
      <p:grpSpPr>
        <a:xfrm>
          <a:off x="0" y="0"/>
          <a:ext cx="0" cy="0"/>
          <a:chOff x="0" y="0"/>
          <a:chExt cx="0" cy="0"/>
        </a:xfrm>
      </p:grpSpPr>
      <p:sp>
        <p:nvSpPr>
          <p:cNvPr id="30" name="Texto do Título"/>
          <p:cNvSpPr txBox="1"/>
          <p:nvPr>
            <p:ph type="title"/>
          </p:nvPr>
        </p:nvSpPr>
        <p:spPr>
          <a:xfrm>
            <a:off x="1270000" y="3225800"/>
            <a:ext cx="10464800" cy="3302000"/>
          </a:xfrm>
          <a:prstGeom prst="rect">
            <a:avLst/>
          </a:prstGeom>
        </p:spPr>
        <p:txBody>
          <a:bodyPr/>
          <a:lstStyle/>
          <a:p>
            <a:pPr/>
            <a:r>
              <a:t>Texto do Título</a:t>
            </a:r>
          </a:p>
        </p:txBody>
      </p:sp>
      <p:sp>
        <p:nvSpPr>
          <p:cNvPr id="31"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cal">
    <p:spTree>
      <p:nvGrpSpPr>
        <p:cNvPr id="1" name=""/>
        <p:cNvGrpSpPr/>
        <p:nvPr/>
      </p:nvGrpSpPr>
      <p:grpSpPr>
        <a:xfrm>
          <a:off x="0" y="0"/>
          <a:ext cx="0" cy="0"/>
          <a:chOff x="0" y="0"/>
          <a:chExt cx="0" cy="0"/>
        </a:xfrm>
      </p:grpSpPr>
      <p:sp>
        <p:nvSpPr>
          <p:cNvPr id="38" name="Imagem"/>
          <p:cNvSpPr/>
          <p:nvPr>
            <p:ph type="pic" sz="half" idx="13"/>
          </p:nvPr>
        </p:nvSpPr>
        <p:spPr>
          <a:xfrm>
            <a:off x="6718300" y="762000"/>
            <a:ext cx="5334000" cy="8242300"/>
          </a:xfrm>
          <a:prstGeom prst="rect">
            <a:avLst/>
          </a:prstGeom>
        </p:spPr>
        <p:txBody>
          <a:bodyPr lIns="91439" tIns="45719" rIns="91439" bIns="45719" anchor="t">
            <a:noAutofit/>
          </a:bodyPr>
          <a:lstStyle/>
          <a:p>
            <a:pPr/>
          </a:p>
        </p:txBody>
      </p:sp>
      <p:sp>
        <p:nvSpPr>
          <p:cNvPr id="39" name="Texto do Título"/>
          <p:cNvSpPr txBox="1"/>
          <p:nvPr>
            <p:ph type="title"/>
          </p:nvPr>
        </p:nvSpPr>
        <p:spPr>
          <a:xfrm>
            <a:off x="952500" y="762000"/>
            <a:ext cx="5334000" cy="4000500"/>
          </a:xfrm>
          <a:prstGeom prst="rect">
            <a:avLst/>
          </a:prstGeom>
        </p:spPr>
        <p:txBody>
          <a:bodyPr anchor="b"/>
          <a:lstStyle>
            <a:lvl1pPr>
              <a:defRPr sz="6000"/>
            </a:lvl1pPr>
          </a:lstStyle>
          <a:p>
            <a:pPr/>
            <a:r>
              <a:t>Texto do Título</a:t>
            </a:r>
          </a:p>
        </p:txBody>
      </p:sp>
      <p:sp>
        <p:nvSpPr>
          <p:cNvPr id="40" name="Nível de Corpo Um…"/>
          <p:cNvSpPr txBox="1"/>
          <p:nvPr>
            <p:ph type="body" sz="quarter" idx="1"/>
          </p:nvPr>
        </p:nvSpPr>
        <p:spPr>
          <a:xfrm>
            <a:off x="952500" y="5003800"/>
            <a:ext cx="5334000" cy="40005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41"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 Superior">
    <p:spTree>
      <p:nvGrpSpPr>
        <p:cNvPr id="1" name=""/>
        <p:cNvGrpSpPr/>
        <p:nvPr/>
      </p:nvGrpSpPr>
      <p:grpSpPr>
        <a:xfrm>
          <a:off x="0" y="0"/>
          <a:ext cx="0" cy="0"/>
          <a:chOff x="0" y="0"/>
          <a:chExt cx="0" cy="0"/>
        </a:xfrm>
      </p:grpSpPr>
      <p:sp>
        <p:nvSpPr>
          <p:cNvPr id="48" name="Texto do Título"/>
          <p:cNvSpPr txBox="1"/>
          <p:nvPr>
            <p:ph type="title"/>
          </p:nvPr>
        </p:nvSpPr>
        <p:spPr>
          <a:prstGeom prst="rect">
            <a:avLst/>
          </a:prstGeom>
        </p:spPr>
        <p:txBody>
          <a:bodyPr/>
          <a:lstStyle/>
          <a:p>
            <a:pPr/>
            <a:r>
              <a:t>Texto do Título</a:t>
            </a:r>
          </a:p>
        </p:txBody>
      </p:sp>
      <p:sp>
        <p:nvSpPr>
          <p:cNvPr id="49"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e Marcadores">
    <p:spTree>
      <p:nvGrpSpPr>
        <p:cNvPr id="1" name=""/>
        <p:cNvGrpSpPr/>
        <p:nvPr/>
      </p:nvGrpSpPr>
      <p:grpSpPr>
        <a:xfrm>
          <a:off x="0" y="0"/>
          <a:ext cx="0" cy="0"/>
          <a:chOff x="0" y="0"/>
          <a:chExt cx="0" cy="0"/>
        </a:xfrm>
      </p:grpSpPr>
      <p:sp>
        <p:nvSpPr>
          <p:cNvPr id="56" name="Texto do Título"/>
          <p:cNvSpPr txBox="1"/>
          <p:nvPr>
            <p:ph type="title"/>
          </p:nvPr>
        </p:nvSpPr>
        <p:spPr>
          <a:prstGeom prst="rect">
            <a:avLst/>
          </a:prstGeom>
        </p:spPr>
        <p:txBody>
          <a:bodyPr/>
          <a:lstStyle/>
          <a:p>
            <a:pPr/>
            <a:r>
              <a:t>Texto do Título</a:t>
            </a:r>
          </a:p>
        </p:txBody>
      </p:sp>
      <p:sp>
        <p:nvSpPr>
          <p:cNvPr id="57" name="Nível de Corpo Um…"/>
          <p:cNvSpPr txBox="1"/>
          <p:nvPr>
            <p:ph type="body" idx="1"/>
          </p:nvPr>
        </p:nvSpPr>
        <p:spPr>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58"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Marcadores e Foto">
    <p:spTree>
      <p:nvGrpSpPr>
        <p:cNvPr id="1" name=""/>
        <p:cNvGrpSpPr/>
        <p:nvPr/>
      </p:nvGrpSpPr>
      <p:grpSpPr>
        <a:xfrm>
          <a:off x="0" y="0"/>
          <a:ext cx="0" cy="0"/>
          <a:chOff x="0" y="0"/>
          <a:chExt cx="0" cy="0"/>
        </a:xfrm>
      </p:grpSpPr>
      <p:sp>
        <p:nvSpPr>
          <p:cNvPr id="65" name="Imagem"/>
          <p:cNvSpPr/>
          <p:nvPr>
            <p:ph type="pic" sz="half" idx="13"/>
          </p:nvPr>
        </p:nvSpPr>
        <p:spPr>
          <a:xfrm>
            <a:off x="6718300" y="2590800"/>
            <a:ext cx="5334000" cy="6286500"/>
          </a:xfrm>
          <a:prstGeom prst="rect">
            <a:avLst/>
          </a:prstGeom>
        </p:spPr>
        <p:txBody>
          <a:bodyPr lIns="91439" tIns="45719" rIns="91439" bIns="45719" anchor="t">
            <a:noAutofit/>
          </a:bodyPr>
          <a:lstStyle/>
          <a:p>
            <a:pPr/>
          </a:p>
        </p:txBody>
      </p:sp>
      <p:sp>
        <p:nvSpPr>
          <p:cNvPr id="66" name="Texto do Título"/>
          <p:cNvSpPr txBox="1"/>
          <p:nvPr>
            <p:ph type="title"/>
          </p:nvPr>
        </p:nvSpPr>
        <p:spPr>
          <a:prstGeom prst="rect">
            <a:avLst/>
          </a:prstGeom>
        </p:spPr>
        <p:txBody>
          <a:bodyPr/>
          <a:lstStyle/>
          <a:p>
            <a:pPr/>
            <a:r>
              <a:t>Texto do Título</a:t>
            </a:r>
          </a:p>
        </p:txBody>
      </p:sp>
      <p:sp>
        <p:nvSpPr>
          <p:cNvPr id="67" name="Nível de Corpo Um…"/>
          <p:cNvSpPr txBox="1"/>
          <p:nvPr>
            <p:ph type="body" sz="half" idx="1"/>
          </p:nvPr>
        </p:nvSpPr>
        <p:spPr>
          <a:xfrm>
            <a:off x="952500" y="2590800"/>
            <a:ext cx="5334000" cy="6286500"/>
          </a:xfrm>
          <a:prstGeom prst="rect">
            <a:avLst/>
          </a:prstGeom>
        </p:spPr>
        <p:txBody>
          <a:bodyPr/>
          <a:lstStyle>
            <a:lvl1pPr marL="381000" indent="-381000">
              <a:spcBef>
                <a:spcPts val="3800"/>
              </a:spcBef>
              <a:defRPr sz="2800"/>
            </a:lvl1pPr>
            <a:lvl2pPr marL="762000" indent="-381000">
              <a:spcBef>
                <a:spcPts val="3800"/>
              </a:spcBef>
              <a:defRPr sz="2800"/>
            </a:lvl2pPr>
            <a:lvl3pPr marL="1143000" indent="-381000">
              <a:spcBef>
                <a:spcPts val="3800"/>
              </a:spcBef>
              <a:defRPr sz="2800"/>
            </a:lvl3pPr>
            <a:lvl4pPr marL="1524000" indent="-381000">
              <a:spcBef>
                <a:spcPts val="3800"/>
              </a:spcBef>
              <a:defRPr sz="2800"/>
            </a:lvl4pPr>
            <a:lvl5pPr marL="1905000" indent="-381000">
              <a:spcBef>
                <a:spcPts val="3800"/>
              </a:spcBef>
              <a:defRPr sz="28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68"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rcadores">
    <p:spTree>
      <p:nvGrpSpPr>
        <p:cNvPr id="1" name=""/>
        <p:cNvGrpSpPr/>
        <p:nvPr/>
      </p:nvGrpSpPr>
      <p:grpSpPr>
        <a:xfrm>
          <a:off x="0" y="0"/>
          <a:ext cx="0" cy="0"/>
          <a:chOff x="0" y="0"/>
          <a:chExt cx="0" cy="0"/>
        </a:xfrm>
      </p:grpSpPr>
      <p:sp>
        <p:nvSpPr>
          <p:cNvPr id="75" name="Nível de Corpo Um…"/>
          <p:cNvSpPr txBox="1"/>
          <p:nvPr>
            <p:ph type="body" idx="1"/>
          </p:nvPr>
        </p:nvSpPr>
        <p:spPr>
          <a:xfrm>
            <a:off x="952500" y="1270000"/>
            <a:ext cx="11099800" cy="7213600"/>
          </a:xfrm>
          <a:prstGeom prst="rect">
            <a:avLst/>
          </a:prstGeom>
        </p:spPr>
        <p:txBody>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76"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Acima">
    <p:spTree>
      <p:nvGrpSpPr>
        <p:cNvPr id="1" name=""/>
        <p:cNvGrpSpPr/>
        <p:nvPr/>
      </p:nvGrpSpPr>
      <p:grpSpPr>
        <a:xfrm>
          <a:off x="0" y="0"/>
          <a:ext cx="0" cy="0"/>
          <a:chOff x="0" y="0"/>
          <a:chExt cx="0" cy="0"/>
        </a:xfrm>
      </p:grpSpPr>
      <p:sp>
        <p:nvSpPr>
          <p:cNvPr id="83" name="Imagem"/>
          <p:cNvSpPr/>
          <p:nvPr>
            <p:ph type="pic" sz="quarter" idx="13"/>
          </p:nvPr>
        </p:nvSpPr>
        <p:spPr>
          <a:xfrm>
            <a:off x="6718300" y="5092700"/>
            <a:ext cx="5334000" cy="3898900"/>
          </a:xfrm>
          <a:prstGeom prst="rect">
            <a:avLst/>
          </a:prstGeom>
        </p:spPr>
        <p:txBody>
          <a:bodyPr lIns="91439" tIns="45719" rIns="91439" bIns="45719" anchor="t">
            <a:noAutofit/>
          </a:bodyPr>
          <a:lstStyle/>
          <a:p>
            <a:pPr/>
          </a:p>
        </p:txBody>
      </p:sp>
      <p:sp>
        <p:nvSpPr>
          <p:cNvPr id="84" name="Imagem"/>
          <p:cNvSpPr/>
          <p:nvPr>
            <p:ph type="pic" sz="quarter" idx="14"/>
          </p:nvPr>
        </p:nvSpPr>
        <p:spPr>
          <a:xfrm>
            <a:off x="6718300" y="762000"/>
            <a:ext cx="5334000" cy="3898900"/>
          </a:xfrm>
          <a:prstGeom prst="rect">
            <a:avLst/>
          </a:prstGeom>
        </p:spPr>
        <p:txBody>
          <a:bodyPr lIns="91439" tIns="45719" rIns="91439" bIns="45719" anchor="t">
            <a:noAutofit/>
          </a:bodyPr>
          <a:lstStyle/>
          <a:p>
            <a:pPr/>
          </a:p>
        </p:txBody>
      </p:sp>
      <p:sp>
        <p:nvSpPr>
          <p:cNvPr id="85" name="Imagem"/>
          <p:cNvSpPr/>
          <p:nvPr>
            <p:ph type="pic" sz="half" idx="15"/>
          </p:nvPr>
        </p:nvSpPr>
        <p:spPr>
          <a:xfrm>
            <a:off x="952500" y="762884"/>
            <a:ext cx="5334000" cy="8229601"/>
          </a:xfrm>
          <a:prstGeom prst="rect">
            <a:avLst/>
          </a:prstGeom>
        </p:spPr>
        <p:txBody>
          <a:bodyPr lIns="91439" tIns="45719" rIns="91439" bIns="45719" anchor="t">
            <a:noAutofit/>
          </a:bodyPr>
          <a:lstStyle/>
          <a:p>
            <a:pPr/>
          </a:p>
        </p:txBody>
      </p:sp>
      <p:sp>
        <p:nvSpPr>
          <p:cNvPr id="86"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ção">
    <p:spTree>
      <p:nvGrpSpPr>
        <p:cNvPr id="1" name=""/>
        <p:cNvGrpSpPr/>
        <p:nvPr/>
      </p:nvGrpSpPr>
      <p:grpSpPr>
        <a:xfrm>
          <a:off x="0" y="0"/>
          <a:ext cx="0" cy="0"/>
          <a:chOff x="0" y="0"/>
          <a:chExt cx="0" cy="0"/>
        </a:xfrm>
      </p:grpSpPr>
      <p:sp>
        <p:nvSpPr>
          <p:cNvPr id="93" name="–Jaime Silveira"/>
          <p:cNvSpPr/>
          <p:nvPr>
            <p:ph type="body" sz="quarter" idx="13"/>
          </p:nvPr>
        </p:nvSpPr>
        <p:spPr>
          <a:xfrm>
            <a:off x="1270000" y="6362700"/>
            <a:ext cx="10464800" cy="533400"/>
          </a:xfrm>
          <a:prstGeom prst="rect">
            <a:avLst/>
          </a:prstGeom>
        </p:spPr>
        <p:txBody>
          <a:bodyPr anchor="t">
            <a:spAutoFit/>
          </a:bodyPr>
          <a:lstStyle>
            <a:lvl1pPr marL="0" indent="0" algn="ctr">
              <a:spcBef>
                <a:spcPts val="0"/>
              </a:spcBef>
              <a:buSzTx/>
              <a:buNone/>
              <a:defRPr b="1" sz="2800">
                <a:latin typeface="Helvetica"/>
                <a:ea typeface="Helvetica"/>
                <a:cs typeface="Helvetica"/>
                <a:sym typeface="Helvetica"/>
              </a:defRPr>
            </a:lvl1pPr>
          </a:lstStyle>
          <a:p>
            <a:pPr/>
            <a:r>
              <a:t>–Jaime Silveira</a:t>
            </a:r>
          </a:p>
        </p:txBody>
      </p:sp>
      <p:sp>
        <p:nvSpPr>
          <p:cNvPr id="94" name="“Digite uma citação aqui.”"/>
          <p:cNvSpPr/>
          <p:nvPr>
            <p:ph type="body" sz="quarter" idx="14"/>
          </p:nvPr>
        </p:nvSpPr>
        <p:spPr>
          <a:xfrm>
            <a:off x="1270000" y="4254500"/>
            <a:ext cx="10464800" cy="711200"/>
          </a:xfrm>
          <a:prstGeom prst="rect">
            <a:avLst/>
          </a:prstGeom>
        </p:spPr>
        <p:txBody>
          <a:bodyPr>
            <a:spAutoFit/>
          </a:bodyPr>
          <a:lstStyle>
            <a:lvl1pPr marL="0" indent="0" algn="ctr">
              <a:spcBef>
                <a:spcPts val="2400"/>
              </a:spcBef>
              <a:buSzTx/>
              <a:buNone/>
              <a:defRPr sz="4000"/>
            </a:lvl1pPr>
          </a:lstStyle>
          <a:p>
            <a:pPr/>
            <a:r>
              <a:t>“Digite uma citação aqui.”</a:t>
            </a:r>
          </a:p>
        </p:txBody>
      </p:sp>
      <p:sp>
        <p:nvSpPr>
          <p:cNvPr id="95"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02" name="Imagem"/>
          <p:cNvSpPr/>
          <p:nvPr>
            <p:ph type="pic" idx="13"/>
          </p:nvPr>
        </p:nvSpPr>
        <p:spPr>
          <a:xfrm>
            <a:off x="0" y="0"/>
            <a:ext cx="13004800" cy="9753600"/>
          </a:xfrm>
          <a:prstGeom prst="rect">
            <a:avLst/>
          </a:prstGeom>
        </p:spPr>
        <p:txBody>
          <a:bodyPr lIns="91439" tIns="45719" rIns="91439" bIns="45719" anchor="t">
            <a:noAutofit/>
          </a:bodyPr>
          <a:lstStyle/>
          <a:p>
            <a:pPr/>
          </a:p>
        </p:txBody>
      </p:sp>
      <p:sp>
        <p:nvSpPr>
          <p:cNvPr id="103"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m branco">
    <p:spTree>
      <p:nvGrpSpPr>
        <p:cNvPr id="1" name=""/>
        <p:cNvGrpSpPr/>
        <p:nvPr/>
      </p:nvGrpSpPr>
      <p:grpSpPr>
        <a:xfrm>
          <a:off x="0" y="0"/>
          <a:ext cx="0" cy="0"/>
          <a:chOff x="0" y="0"/>
          <a:chExt cx="0" cy="0"/>
        </a:xfrm>
      </p:grpSpPr>
      <p:sp>
        <p:nvSpPr>
          <p:cNvPr id="110" name="Número do Slid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17"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24"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31"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e Subtítu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38" name="Texto do Título"/>
          <p:cNvSpPr txBox="1"/>
          <p:nvPr>
            <p:ph type="title"/>
          </p:nvPr>
        </p:nvSpPr>
        <p:spPr>
          <a:xfrm>
            <a:off x="1269999" y="-1"/>
            <a:ext cx="10464801" cy="4940301"/>
          </a:xfrm>
          <a:prstGeom prst="rect">
            <a:avLst/>
          </a:prstGeom>
        </p:spPr>
        <p:txBody>
          <a:bodyPr lIns="0" tIns="0" rIns="0" bIns="0" anchor="b"/>
          <a:lstStyle>
            <a:lvl1pPr>
              <a:defRPr sz="7800"/>
            </a:lvl1pPr>
          </a:lstStyle>
          <a:p>
            <a:pPr/>
            <a:r>
              <a:t>Texto do Título</a:t>
            </a:r>
          </a:p>
        </p:txBody>
      </p:sp>
      <p:sp>
        <p:nvSpPr>
          <p:cNvPr id="139" name="Nível de Corpo Um…"/>
          <p:cNvSpPr txBox="1"/>
          <p:nvPr>
            <p:ph type="body" sz="half" idx="1"/>
          </p:nvPr>
        </p:nvSpPr>
        <p:spPr>
          <a:xfrm>
            <a:off x="1269999" y="5029200"/>
            <a:ext cx="10464801" cy="4724400"/>
          </a:xfrm>
          <a:prstGeom prst="rect">
            <a:avLst/>
          </a:prstGeom>
        </p:spPr>
        <p:txBody>
          <a:bodyPr lIns="0" tIns="0" rIns="0" bIns="0" anchor="t"/>
          <a:lstStyle>
            <a:lvl1pPr marL="0" indent="0" algn="ctr">
              <a:spcBef>
                <a:spcPts val="0"/>
              </a:spcBef>
              <a:buSzTx/>
              <a:buNone/>
              <a:defRPr sz="3000"/>
            </a:lvl1pPr>
            <a:lvl2pPr marL="0" indent="0" algn="ctr">
              <a:spcBef>
                <a:spcPts val="0"/>
              </a:spcBef>
              <a:buSzTx/>
              <a:buNone/>
              <a:defRPr sz="3000"/>
            </a:lvl2pPr>
            <a:lvl3pPr marL="0" indent="0" algn="ctr">
              <a:spcBef>
                <a:spcPts val="0"/>
              </a:spcBef>
              <a:buSzTx/>
              <a:buNone/>
              <a:defRPr sz="3000"/>
            </a:lvl3pPr>
            <a:lvl4pPr marL="0" indent="0" algn="ctr">
              <a:spcBef>
                <a:spcPts val="0"/>
              </a:spcBef>
              <a:buSzTx/>
              <a:buNone/>
              <a:defRPr sz="3000"/>
            </a:lvl4pPr>
            <a:lvl5pPr marL="0" indent="0" algn="ctr">
              <a:spcBef>
                <a:spcPts val="0"/>
              </a:spcBef>
              <a:buSzTx/>
              <a:buNone/>
              <a:defRPr sz="3000"/>
            </a:lvl5pPr>
          </a:lstStyle>
          <a:p>
            <a:pPr/>
            <a:r>
              <a:t>Nível de Corpo Um</a:t>
            </a:r>
          </a:p>
          <a:p>
            <a:pPr lvl="1"/>
            <a:r>
              <a:t>Nível de Corpo Dois</a:t>
            </a:r>
          </a:p>
          <a:p>
            <a:pPr lvl="2"/>
            <a:r>
              <a:t>Nível de Corpo Três</a:t>
            </a:r>
          </a:p>
          <a:p>
            <a:pPr lvl="3"/>
            <a:r>
              <a:t>Nível de Corpo Quatro</a:t>
            </a:r>
          </a:p>
          <a:p>
            <a:pPr lvl="4"/>
            <a:r>
              <a:t>Nível de Corpo Cinco</a:t>
            </a:r>
          </a:p>
        </p:txBody>
      </p:sp>
      <p:sp>
        <p:nvSpPr>
          <p:cNvPr id="140" name="Número do Slide"/>
          <p:cNvSpPr txBox="1"/>
          <p:nvPr>
            <p:ph type="sldNum" sz="quarter" idx="2"/>
          </p:nvPr>
        </p:nvSpPr>
        <p:spPr>
          <a:xfrm>
            <a:off x="9320107" y="8779791"/>
            <a:ext cx="3034454" cy="520701"/>
          </a:xfrm>
          <a:prstGeom prst="rect">
            <a:avLst/>
          </a:prstGeom>
        </p:spPr>
        <p:txBody>
          <a:bodyPr wrap="square" lIns="45719" tIns="45719" rIns="45719" bIns="45719" anchor="ctr"/>
          <a:lstStyle>
            <a:lvl1pPr algn="r">
              <a:defRPr sz="1100">
                <a:solidFill>
                  <a:srgbClr val="FF0000"/>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47"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54"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0">
    <p:bg>
      <p:bgPr>
        <a:gradFill flip="none" rotWithShape="1">
          <a:gsLst>
            <a:gs pos="0">
              <a:srgbClr val="5A77A9"/>
            </a:gs>
            <a:gs pos="35000">
              <a:srgbClr val="000000"/>
            </a:gs>
            <a:gs pos="100000">
              <a:srgbClr val="000000"/>
            </a:gs>
          </a:gsLst>
          <a:lin ang="16200000" scaled="0"/>
        </a:gradFill>
      </p:bgPr>
    </p:bg>
    <p:spTree>
      <p:nvGrpSpPr>
        <p:cNvPr id="1" name=""/>
        <p:cNvGrpSpPr/>
        <p:nvPr/>
      </p:nvGrpSpPr>
      <p:grpSpPr>
        <a:xfrm>
          <a:off x="0" y="0"/>
          <a:ext cx="0" cy="0"/>
          <a:chOff x="0" y="0"/>
          <a:chExt cx="0" cy="0"/>
        </a:xfrm>
      </p:grpSpPr>
      <p:sp>
        <p:nvSpPr>
          <p:cNvPr id="161" name="Número do Slide"/>
          <p:cNvSpPr txBox="1"/>
          <p:nvPr>
            <p:ph type="sldNum" sz="quarter" idx="2"/>
          </p:nvPr>
        </p:nvSpPr>
        <p:spPr>
          <a:xfrm>
            <a:off x="12246186" y="9286578"/>
            <a:ext cx="650241" cy="358649"/>
          </a:xfrm>
          <a:prstGeom prst="rect">
            <a:avLst/>
          </a:prstGeom>
        </p:spPr>
        <p:txBody>
          <a:bodyPr wrap="square" lIns="65023" tIns="65023" rIns="65023" bIns="65023" anchor="b"/>
          <a:lstStyle>
            <a:lvl1pPr algn="l" defTabSz="914400">
              <a:defRPr sz="1600">
                <a:solidFill>
                  <a:srgbClr val="D6ECFF"/>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o do Título"/>
          <p:cNvSpPr txBox="1"/>
          <p:nvPr>
            <p:ph type="title"/>
          </p:nvPr>
        </p:nvSpPr>
        <p:spPr>
          <a:xfrm>
            <a:off x="952500" y="406400"/>
            <a:ext cx="11099800" cy="2120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Texto do Título</a:t>
            </a:r>
          </a:p>
        </p:txBody>
      </p:sp>
      <p:sp>
        <p:nvSpPr>
          <p:cNvPr id="3" name="Nível de Corpo Um…"/>
          <p:cNvSpPr txBox="1"/>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p:nvPr>
            <p:ph type="sldNum" sz="quarter" idx="2"/>
          </p:nvPr>
        </p:nvSpPr>
        <p:spPr>
          <a:xfrm>
            <a:off x="6311798" y="9245600"/>
            <a:ext cx="368504" cy="381000"/>
          </a:xfrm>
          <a:prstGeom prst="rect">
            <a:avLst/>
          </a:prstGeom>
          <a:ln w="12700">
            <a:miter lim="400000"/>
          </a:ln>
        </p:spPr>
        <p:txBody>
          <a:bodyPr wrap="none" lIns="50800" tIns="50800" rIns="50800" bIns="50800">
            <a:spAutoFit/>
          </a:bodyPr>
          <a:lstStyle>
            <a:lvl1pPr>
              <a:defRPr sz="1800"/>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000" u="none">
          <a:ln>
            <a:noFill/>
          </a:ln>
          <a:solidFill>
            <a:srgbClr val="FFFFFF"/>
          </a:solidFill>
          <a:uFillTx/>
          <a:latin typeface="+mn-lt"/>
          <a:ea typeface="+mn-ea"/>
          <a:cs typeface="+mn-cs"/>
          <a:sym typeface="Helvetica Light"/>
        </a:defRPr>
      </a:lvl9pPr>
    </p:titleStyle>
    <p:bodyStyle>
      <a:lvl1pPr marL="4572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1pPr>
      <a:lvl2pPr marL="9144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2pPr>
      <a:lvl3pPr marL="13716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3pPr>
      <a:lvl4pPr marL="18288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4pPr>
      <a:lvl5pPr marL="22860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5pPr>
      <a:lvl6pPr marL="27432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6pPr>
      <a:lvl7pPr marL="32004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7pPr>
      <a:lvl8pPr marL="36576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8pPr>
      <a:lvl9pPr marL="4114800" marR="0" indent="-457200" algn="l" defTabSz="584200" rtl="0" latinLnBrk="0">
        <a:lnSpc>
          <a:spcPct val="100000"/>
        </a:lnSpc>
        <a:spcBef>
          <a:spcPts val="4200"/>
        </a:spcBef>
        <a:spcAft>
          <a:spcPts val="0"/>
        </a:spcAft>
        <a:buClrTx/>
        <a:buSzPct val="75000"/>
        <a:buFontTx/>
        <a:buChar char="•"/>
        <a:tabLst/>
        <a:defRPr b="0" baseline="0" cap="none" i="0" spc="0" strike="noStrike" sz="3800" u="none">
          <a:ln>
            <a:noFill/>
          </a:ln>
          <a:solidFill>
            <a:srgbClr val="FFFFFF"/>
          </a:solidFill>
          <a:uFillTx/>
          <a:latin typeface="+mn-lt"/>
          <a:ea typeface="+mn-ea"/>
          <a:cs typeface="+mn-cs"/>
          <a:sym typeface="Helvetica Light"/>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Helvetica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9.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2.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8.png"/><Relationship Id="rId3" Type="http://schemas.openxmlformats.org/officeDocument/2006/relationships/image" Target="../media/image19.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 Id="rId3" Type="http://schemas.openxmlformats.org/officeDocument/2006/relationships/image" Target="../media/image24.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5.png"/><Relationship Id="rId3" Type="http://schemas.openxmlformats.org/officeDocument/2006/relationships/image" Target="../media/image26.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7.png"/><Relationship Id="rId3" Type="http://schemas.openxmlformats.org/officeDocument/2006/relationships/image" Target="../media/image28.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1.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0.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5.png"/><Relationship Id="rId3" Type="http://schemas.openxmlformats.org/officeDocument/2006/relationships/image" Target="../media/image36.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7.png"/><Relationship Id="rId3" Type="http://schemas.openxmlformats.org/officeDocument/2006/relationships/image" Target="../media/image38.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9.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0.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jpe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41.png"/><Relationship Id="rId3" Type="http://schemas.openxmlformats.org/officeDocument/2006/relationships/hyperlink" Target="mailto:daniel.kanaan@hotmail.com"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HDB:  TÉCNICAS RADIOLÓGICAS…"/>
          <p:cNvSpPr txBox="1"/>
          <p:nvPr>
            <p:ph type="body" sz="half" idx="4294967295"/>
          </p:nvPr>
        </p:nvSpPr>
        <p:spPr>
          <a:xfrm>
            <a:off x="975359" y="6073845"/>
            <a:ext cx="11054082" cy="3052235"/>
          </a:xfrm>
          <a:prstGeom prst="rect">
            <a:avLst/>
          </a:prstGeom>
        </p:spPr>
        <p:txBody>
          <a:bodyPr lIns="65023" tIns="65023" rIns="65023" bIns="65023" anchor="b"/>
          <a:lstStyle/>
          <a:p>
            <a:pPr marL="0" indent="0" algn="ctr" defTabSz="722376">
              <a:spcBef>
                <a:spcPts val="0"/>
              </a:spcBef>
              <a:buClr>
                <a:srgbClr val="D6ECFF"/>
              </a:buClr>
              <a:buSzTx/>
              <a:buFont typeface="Wingdings"/>
              <a:buNone/>
              <a:defRPr sz="3555">
                <a:latin typeface="Corbel"/>
                <a:ea typeface="Corbel"/>
                <a:cs typeface="Corbel"/>
                <a:sym typeface="Corbel"/>
              </a:defRPr>
            </a:pPr>
            <a:r>
              <a:t>HDB:  TÉCNICAS RADIOLÓGICAS</a:t>
            </a:r>
          </a:p>
          <a:p>
            <a:pPr marL="0" indent="0" algn="ctr" defTabSz="722376">
              <a:spcBef>
                <a:spcPts val="0"/>
              </a:spcBef>
              <a:buClr>
                <a:srgbClr val="D6ECFF"/>
              </a:buClr>
              <a:buSzTx/>
              <a:buFont typeface="Wingdings"/>
              <a:buNone/>
              <a:defRPr sz="3318">
                <a:latin typeface="Corbel"/>
                <a:ea typeface="Corbel"/>
                <a:cs typeface="Corbel"/>
                <a:sym typeface="Corbel"/>
              </a:defRPr>
            </a:pPr>
          </a:p>
          <a:p>
            <a:pPr marL="0" indent="0" algn="ctr" defTabSz="722376">
              <a:spcBef>
                <a:spcPts val="0"/>
              </a:spcBef>
              <a:buClr>
                <a:srgbClr val="D6ECFF"/>
              </a:buClr>
              <a:buSzTx/>
              <a:buFont typeface="Wingdings"/>
              <a:buNone/>
              <a:defRPr sz="3318">
                <a:latin typeface="Corbel"/>
                <a:ea typeface="Corbel"/>
                <a:cs typeface="Corbel"/>
                <a:sym typeface="Corbel"/>
              </a:defRPr>
            </a:pPr>
            <a:r>
              <a:t>Dr. Daniel Kanaan</a:t>
            </a:r>
          </a:p>
          <a:p>
            <a:pPr marL="0" indent="0" algn="ctr" defTabSz="722376">
              <a:spcBef>
                <a:spcPts val="0"/>
              </a:spcBef>
              <a:buClr>
                <a:srgbClr val="D6ECFF"/>
              </a:buClr>
              <a:buSzTx/>
              <a:buFont typeface="Wingdings"/>
              <a:buNone/>
              <a:defRPr sz="2923">
                <a:latin typeface="Corbel"/>
                <a:ea typeface="Corbel"/>
                <a:cs typeface="Corbel"/>
                <a:sym typeface="Corbel"/>
              </a:defRPr>
            </a:pPr>
            <a:r>
              <a:t>Sociedade Brasileira de Radiologia Intervencionista e Cirurgia Endovascular</a:t>
            </a:r>
          </a:p>
          <a:p>
            <a:pPr marL="0" indent="0" algn="ctr" defTabSz="722376">
              <a:spcBef>
                <a:spcPts val="0"/>
              </a:spcBef>
              <a:buClr>
                <a:srgbClr val="D6ECFF"/>
              </a:buClr>
              <a:buSzTx/>
              <a:buFont typeface="Wingdings"/>
              <a:buNone/>
              <a:defRPr sz="3002">
                <a:latin typeface="Corbel"/>
                <a:ea typeface="Corbel"/>
                <a:cs typeface="Corbel"/>
                <a:sym typeface="Corbel"/>
              </a:defRPr>
            </a:pPr>
          </a:p>
        </p:txBody>
      </p:sp>
      <p:pic>
        <p:nvPicPr>
          <p:cNvPr id="171" name="Captura de Tela 2019-04-12 às 21.28.31.png" descr="Captura de Tela 2019-04-12 às 21.28.31.png"/>
          <p:cNvPicPr>
            <a:picLocks noChangeAspect="1"/>
          </p:cNvPicPr>
          <p:nvPr/>
        </p:nvPicPr>
        <p:blipFill>
          <a:blip r:embed="rId2">
            <a:extLst/>
          </a:blip>
          <a:stretch>
            <a:fillRect/>
          </a:stretch>
        </p:blipFill>
        <p:spPr>
          <a:xfrm>
            <a:off x="1036813" y="936984"/>
            <a:ext cx="10931174" cy="3979976"/>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3" name="image.png" descr="image.png"/>
          <p:cNvPicPr>
            <a:picLocks noChangeAspect="1"/>
          </p:cNvPicPr>
          <p:nvPr/>
        </p:nvPicPr>
        <p:blipFill>
          <a:blip r:embed="rId3">
            <a:extLst/>
          </a:blip>
          <a:stretch>
            <a:fillRect/>
          </a:stretch>
        </p:blipFill>
        <p:spPr>
          <a:xfrm>
            <a:off x="857955" y="3458915"/>
            <a:ext cx="11072144" cy="3330223"/>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78" name="Imagem13.png" descr="Imagem13.png"/>
          <p:cNvPicPr>
            <a:picLocks noChangeAspect="1"/>
          </p:cNvPicPr>
          <p:nvPr/>
        </p:nvPicPr>
        <p:blipFill>
          <a:blip r:embed="rId2">
            <a:extLst/>
          </a:blip>
          <a:stretch>
            <a:fillRect/>
          </a:stretch>
        </p:blipFill>
        <p:spPr>
          <a:xfrm>
            <a:off x="2600959" y="-49672"/>
            <a:ext cx="7938349" cy="9803273"/>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Imagem4.png" descr="Imagem4.png"/>
          <p:cNvPicPr>
            <a:picLocks noChangeAspect="1"/>
          </p:cNvPicPr>
          <p:nvPr/>
        </p:nvPicPr>
        <p:blipFill>
          <a:blip r:embed="rId2">
            <a:extLst/>
          </a:blip>
          <a:stretch>
            <a:fillRect/>
          </a:stretch>
        </p:blipFill>
        <p:spPr>
          <a:xfrm>
            <a:off x="1842346" y="60959"/>
            <a:ext cx="9428481" cy="974457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2" name="Imagem3.png" descr="Imagem3.png"/>
          <p:cNvPicPr>
            <a:picLocks noChangeAspect="1"/>
          </p:cNvPicPr>
          <p:nvPr/>
        </p:nvPicPr>
        <p:blipFill>
          <a:blip r:embed="rId2">
            <a:extLst/>
          </a:blip>
          <a:stretch>
            <a:fillRect/>
          </a:stretch>
        </p:blipFill>
        <p:spPr>
          <a:xfrm>
            <a:off x="1675270" y="-1"/>
            <a:ext cx="9703931" cy="980327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85" name="Imagem14.png" descr="Imagem14.png"/>
          <p:cNvPicPr>
            <a:picLocks noChangeAspect="1"/>
          </p:cNvPicPr>
          <p:nvPr/>
        </p:nvPicPr>
        <p:blipFill>
          <a:blip r:embed="rId2">
            <a:extLst/>
          </a:blip>
          <a:stretch>
            <a:fillRect/>
          </a:stretch>
        </p:blipFill>
        <p:spPr>
          <a:xfrm>
            <a:off x="2709333" y="-1"/>
            <a:ext cx="7721601" cy="976263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88" name="Imagem3.png" descr="Imagem3.png"/>
          <p:cNvPicPr>
            <a:picLocks noChangeAspect="1"/>
          </p:cNvPicPr>
          <p:nvPr/>
        </p:nvPicPr>
        <p:blipFill>
          <a:blip r:embed="rId2">
            <a:extLst/>
          </a:blip>
          <a:stretch>
            <a:fillRect/>
          </a:stretch>
        </p:blipFill>
        <p:spPr>
          <a:xfrm>
            <a:off x="2492586" y="51928"/>
            <a:ext cx="7586135" cy="970167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91" name="Imagem18.png" descr="Imagem18.png"/>
          <p:cNvPicPr>
            <a:picLocks noChangeAspect="1"/>
          </p:cNvPicPr>
          <p:nvPr/>
        </p:nvPicPr>
        <p:blipFill>
          <a:blip r:embed="rId2">
            <a:extLst/>
          </a:blip>
          <a:stretch>
            <a:fillRect/>
          </a:stretch>
        </p:blipFill>
        <p:spPr>
          <a:xfrm>
            <a:off x="2384213" y="-1"/>
            <a:ext cx="8071556" cy="9753601"/>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3"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94" name="Imagem19.png" descr="Imagem19.png"/>
          <p:cNvPicPr>
            <a:picLocks noChangeAspect="1"/>
          </p:cNvPicPr>
          <p:nvPr/>
        </p:nvPicPr>
        <p:blipFill>
          <a:blip r:embed="rId2">
            <a:extLst/>
          </a:blip>
          <a:stretch>
            <a:fillRect/>
          </a:stretch>
        </p:blipFill>
        <p:spPr>
          <a:xfrm>
            <a:off x="2709333" y="90310"/>
            <a:ext cx="7044268" cy="9746828"/>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6"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197" name="Imagem20.png" descr="Imagem20.png"/>
          <p:cNvPicPr>
            <a:picLocks noChangeAspect="1"/>
          </p:cNvPicPr>
          <p:nvPr/>
        </p:nvPicPr>
        <p:blipFill>
          <a:blip r:embed="rId2">
            <a:extLst/>
          </a:blip>
          <a:stretch>
            <a:fillRect/>
          </a:stretch>
        </p:blipFill>
        <p:spPr>
          <a:xfrm>
            <a:off x="1408853" y="-1"/>
            <a:ext cx="10060659" cy="9753601"/>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9"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00" name="Imagem16.png" descr="Imagem16.png"/>
          <p:cNvPicPr>
            <a:picLocks noChangeAspect="1"/>
          </p:cNvPicPr>
          <p:nvPr/>
        </p:nvPicPr>
        <p:blipFill>
          <a:blip r:embed="rId2">
            <a:extLst/>
          </a:blip>
          <a:stretch>
            <a:fillRect/>
          </a:stretch>
        </p:blipFill>
        <p:spPr>
          <a:xfrm>
            <a:off x="2926079" y="-1"/>
            <a:ext cx="7202313" cy="9751344"/>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03" name="Imagem17.png" descr="Imagem17.png"/>
          <p:cNvPicPr>
            <a:picLocks noChangeAspect="1"/>
          </p:cNvPicPr>
          <p:nvPr/>
        </p:nvPicPr>
        <p:blipFill>
          <a:blip r:embed="rId2">
            <a:extLst/>
          </a:blip>
          <a:stretch>
            <a:fillRect/>
          </a:stretch>
        </p:blipFill>
        <p:spPr>
          <a:xfrm>
            <a:off x="2926079" y="754097"/>
            <a:ext cx="7044268" cy="9092073"/>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05" name="Imagem2.png" descr="Imagem2.png"/>
          <p:cNvPicPr>
            <a:picLocks noChangeAspect="1"/>
          </p:cNvPicPr>
          <p:nvPr/>
        </p:nvPicPr>
        <p:blipFill>
          <a:blip r:embed="rId3">
            <a:extLst/>
          </a:blip>
          <a:stretch>
            <a:fillRect/>
          </a:stretch>
        </p:blipFill>
        <p:spPr>
          <a:xfrm>
            <a:off x="1842346" y="119662"/>
            <a:ext cx="9437513" cy="9633939"/>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10" name="Imagem21.png" descr="Imagem21.png"/>
          <p:cNvPicPr>
            <a:picLocks noChangeAspect="1"/>
          </p:cNvPicPr>
          <p:nvPr/>
        </p:nvPicPr>
        <p:blipFill>
          <a:blip r:embed="rId2">
            <a:extLst/>
          </a:blip>
          <a:stretch>
            <a:fillRect/>
          </a:stretch>
        </p:blipFill>
        <p:spPr>
          <a:xfrm>
            <a:off x="3467946" y="-47414"/>
            <a:ext cx="6394028" cy="9801014"/>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Considerações anatômicas especiais"/>
          <p:cNvSpPr txBox="1"/>
          <p:nvPr>
            <p:ph type="title" idx="4294967295"/>
          </p:nvPr>
        </p:nvSpPr>
        <p:spPr>
          <a:xfrm>
            <a:off x="1300479" y="729262"/>
            <a:ext cx="11054082" cy="1871698"/>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Considerações anatômicas especiais</a:t>
            </a:r>
          </a:p>
        </p:txBody>
      </p:sp>
      <p:sp>
        <p:nvSpPr>
          <p:cNvPr id="213" name="O jejuno e o íleo são segmentos amplamente vascularizados, com extensa de rede de colaterais.…"/>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O jejuno e o íleo são segmentos amplamente vascularizados, com extensa de rede de colaterais.</a:t>
            </a:r>
          </a:p>
          <a:p>
            <a:pPr marL="548322" indent="-480059" defTabSz="914400">
              <a:spcBef>
                <a:spcPts val="700"/>
              </a:spcBef>
              <a:buClr>
                <a:srgbClr val="D6ECFF"/>
              </a:buClr>
              <a:buSzPct val="95000"/>
              <a:buChar char="▪"/>
              <a:defRPr sz="4200">
                <a:latin typeface="Corbel"/>
                <a:ea typeface="Corbel"/>
                <a:cs typeface="Corbel"/>
                <a:sym typeface="Corbel"/>
              </a:defRPr>
            </a:pPr>
            <a:r>
              <a:t>O reto é uma região muito vascularizada recebendo ramos tanto da AMI, como da AII.</a:t>
            </a:r>
          </a:p>
          <a:p>
            <a:pPr marL="548322" indent="-480059" defTabSz="914400">
              <a:spcBef>
                <a:spcPts val="700"/>
              </a:spcBef>
              <a:buClr>
                <a:srgbClr val="D6ECFF"/>
              </a:buClr>
              <a:buSzPct val="95000"/>
              <a:buChar char="▪"/>
              <a:defRPr sz="4200">
                <a:latin typeface="Corbel"/>
                <a:ea typeface="Corbel"/>
                <a:cs typeface="Corbel"/>
                <a:sym typeface="Corbel"/>
              </a:defRPr>
            </a:pPr>
            <a:r>
              <a:t>O ceco e segmento distal do cólon transverso são pobres em rede de colaterais.  </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5" name="Causas de HDB"/>
          <p:cNvSpPr txBox="1"/>
          <p:nvPr>
            <p:ph type="title" idx="4294967295"/>
          </p:nvPr>
        </p:nvSpPr>
        <p:spPr>
          <a:xfrm>
            <a:off x="1083733" y="650239"/>
            <a:ext cx="11054081"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Causas de HDB</a:t>
            </a:r>
          </a:p>
        </p:txBody>
      </p:sp>
      <p:sp>
        <p:nvSpPr>
          <p:cNvPr id="216" name="Tumores (pólipos, adenocarcinoma).…"/>
          <p:cNvSpPr txBox="1"/>
          <p:nvPr>
            <p:ph type="body" idx="4294967295"/>
          </p:nvPr>
        </p:nvSpPr>
        <p:spPr>
          <a:xfrm>
            <a:off x="1300479" y="1950719"/>
            <a:ext cx="11054082" cy="6935895"/>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Tumores (pólipos, adenocarcinoma).</a:t>
            </a:r>
          </a:p>
          <a:p>
            <a:pPr marL="548322" indent="-480059" defTabSz="914400">
              <a:spcBef>
                <a:spcPts val="700"/>
              </a:spcBef>
              <a:buClr>
                <a:srgbClr val="D6ECFF"/>
              </a:buClr>
              <a:buSzPct val="95000"/>
              <a:buChar char="▪"/>
              <a:defRPr sz="4200">
                <a:latin typeface="Corbel"/>
                <a:ea typeface="Corbel"/>
                <a:cs typeface="Corbel"/>
                <a:sym typeface="Corbel"/>
              </a:defRPr>
            </a:pPr>
            <a:r>
              <a:t>Doença diverticular.</a:t>
            </a:r>
          </a:p>
          <a:p>
            <a:pPr marL="548322" indent="-480059" defTabSz="914400">
              <a:spcBef>
                <a:spcPts val="700"/>
              </a:spcBef>
              <a:buClr>
                <a:srgbClr val="D6ECFF"/>
              </a:buClr>
              <a:buSzPct val="95000"/>
              <a:buChar char="▪"/>
              <a:defRPr sz="4200">
                <a:latin typeface="Corbel"/>
                <a:ea typeface="Corbel"/>
                <a:cs typeface="Corbel"/>
                <a:sym typeface="Corbel"/>
              </a:defRPr>
            </a:pPr>
            <a:r>
              <a:t>Malformações arteriovenosa/angiodisplasias.</a:t>
            </a:r>
          </a:p>
          <a:p>
            <a:pPr marL="548322" indent="-480059" algn="just" defTabSz="914400">
              <a:spcBef>
                <a:spcPts val="700"/>
              </a:spcBef>
              <a:buClr>
                <a:srgbClr val="D6ECFF"/>
              </a:buClr>
              <a:buSzPct val="95000"/>
              <a:buChar char="▪"/>
              <a:defRPr sz="4200">
                <a:latin typeface="Corbel"/>
                <a:ea typeface="Corbel"/>
                <a:cs typeface="Corbel"/>
                <a:sym typeface="Corbel"/>
              </a:defRPr>
            </a:pPr>
            <a:r>
              <a:t>Doenças proctológicas, sobretudo as hemorroidárias.</a:t>
            </a:r>
          </a:p>
          <a:p>
            <a:pPr marL="548322" indent="-480059" defTabSz="914400">
              <a:spcBef>
                <a:spcPts val="700"/>
              </a:spcBef>
              <a:buClr>
                <a:srgbClr val="D6ECFF"/>
              </a:buClr>
              <a:buSzPct val="95000"/>
              <a:buChar char="▪"/>
              <a:defRPr sz="4200">
                <a:latin typeface="Corbel"/>
                <a:ea typeface="Corbel"/>
                <a:cs typeface="Corbel"/>
                <a:sym typeface="Corbel"/>
              </a:defRPr>
            </a:pPr>
            <a:r>
              <a:t>Doença inflamatória intestinal.</a:t>
            </a:r>
          </a:p>
          <a:p>
            <a:pPr marL="548322" indent="-480059" defTabSz="914400">
              <a:spcBef>
                <a:spcPts val="700"/>
              </a:spcBef>
              <a:buClr>
                <a:srgbClr val="D6ECFF"/>
              </a:buClr>
              <a:buSzPct val="95000"/>
              <a:buChar char="▪"/>
              <a:defRPr sz="4200">
                <a:latin typeface="Corbel"/>
                <a:ea typeface="Corbel"/>
                <a:cs typeface="Corbel"/>
                <a:sym typeface="Corbel"/>
              </a:defRPr>
            </a:pPr>
            <a:r>
              <a:t>Divertículo de Meckel e outros divertículos do intestino delgado.</a:t>
            </a:r>
          </a:p>
          <a:p>
            <a:pPr marL="548322" indent="-480059" defTabSz="914400">
              <a:spcBef>
                <a:spcPts val="700"/>
              </a:spcBef>
              <a:buClr>
                <a:srgbClr val="D6ECFF"/>
              </a:buClr>
              <a:buSzPct val="95000"/>
              <a:buChar char="▪"/>
              <a:defRPr sz="4200">
                <a:latin typeface="Corbel"/>
                <a:ea typeface="Corbel"/>
                <a:cs typeface="Corbel"/>
                <a:sym typeface="Corbel"/>
              </a:defRPr>
            </a:pPr>
            <a:r>
              <a:t>Varizes colônicas e anorretais. </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 name="Manifestações Clínicas"/>
          <p:cNvSpPr txBox="1"/>
          <p:nvPr>
            <p:ph type="title" idx="4294967295"/>
          </p:nvPr>
        </p:nvSpPr>
        <p:spPr>
          <a:xfrm>
            <a:off x="975359" y="758613"/>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Manifestações Clínicas</a:t>
            </a:r>
          </a:p>
        </p:txBody>
      </p:sp>
      <p:sp>
        <p:nvSpPr>
          <p:cNvPr id="219" name="Enterorragia.…"/>
          <p:cNvSpPr txBox="1"/>
          <p:nvPr>
            <p:ph type="body" idx="4294967295"/>
          </p:nvPr>
        </p:nvSpPr>
        <p:spPr>
          <a:xfrm>
            <a:off x="975359" y="2492586"/>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Enterorragia.</a:t>
            </a:r>
          </a:p>
          <a:p>
            <a:pPr marL="342900" indent="-274637" defTabSz="914400">
              <a:spcBef>
                <a:spcPts val="700"/>
              </a:spcBef>
              <a:buClr>
                <a:srgbClr val="D6ECFF"/>
              </a:buClr>
              <a:buSzTx/>
              <a:buFont typeface="Wingdings"/>
              <a:buNone/>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Hematoquezia.</a:t>
            </a:r>
          </a:p>
          <a:p>
            <a:pPr marL="342900" indent="-274637" defTabSz="914400">
              <a:spcBef>
                <a:spcPts val="700"/>
              </a:spcBef>
              <a:buClr>
                <a:srgbClr val="D6ECFF"/>
              </a:buClr>
              <a:buSzTx/>
              <a:buFont typeface="Wingdings"/>
              <a:buNone/>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Anemia.</a:t>
            </a:r>
          </a:p>
          <a:p>
            <a:pPr marL="342900" indent="-274637" defTabSz="914400">
              <a:spcBef>
                <a:spcPts val="700"/>
              </a:spcBef>
              <a:buClr>
                <a:srgbClr val="D6ECFF"/>
              </a:buClr>
              <a:buSzTx/>
              <a:buFont typeface="Wingdings"/>
              <a:buNone/>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Sangue oculto nas fezes.</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 name="Garantir a estabilidade hemodinâmica, conforme descrito na HDA.…"/>
          <p:cNvSpPr txBox="1"/>
          <p:nvPr>
            <p:ph type="body" idx="4294967295"/>
          </p:nvPr>
        </p:nvSpPr>
        <p:spPr>
          <a:xfrm>
            <a:off x="1083733" y="3359573"/>
            <a:ext cx="11054081" cy="5373512"/>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Garantir a estabilidade hemodinâmica, conforme descrito na HDA.</a:t>
            </a:r>
          </a:p>
          <a:p>
            <a:pPr marL="548322" indent="-480059" algn="just" defTabSz="914400">
              <a:spcBef>
                <a:spcPts val="700"/>
              </a:spcBef>
              <a:buClr>
                <a:srgbClr val="D6ECFF"/>
              </a:buClr>
              <a:buSzPct val="95000"/>
              <a:buChar char="▪"/>
              <a:defRPr sz="4200">
                <a:latin typeface="Corbel"/>
                <a:ea typeface="Corbel"/>
                <a:cs typeface="Corbel"/>
                <a:sym typeface="Corbel"/>
              </a:defRPr>
            </a:pPr>
            <a:r>
              <a:t>Definir o nível anatômico e a natureza da lesão responsável pelo sangramento.</a:t>
            </a:r>
          </a:p>
          <a:p>
            <a:pPr marL="548322" indent="-480059" algn="just" defTabSz="914400">
              <a:spcBef>
                <a:spcPts val="700"/>
              </a:spcBef>
              <a:buClr>
                <a:srgbClr val="D6ECFF"/>
              </a:buClr>
              <a:buSzPct val="95000"/>
              <a:buChar char="▪"/>
              <a:defRPr sz="4200">
                <a:latin typeface="Corbel"/>
                <a:ea typeface="Corbel"/>
                <a:cs typeface="Corbel"/>
                <a:sym typeface="Corbel"/>
              </a:defRPr>
            </a:pPr>
            <a:r>
              <a:t>O tratamento definitivo depende da etiologia do sangramento.</a:t>
            </a:r>
          </a:p>
          <a:p>
            <a:pPr marL="548322" indent="-480059" algn="just" defTabSz="914400">
              <a:spcBef>
                <a:spcPts val="700"/>
              </a:spcBef>
              <a:buClr>
                <a:srgbClr val="D6ECFF"/>
              </a:buClr>
              <a:buSzPct val="95000"/>
              <a:buChar char="▪"/>
              <a:defRPr sz="4200">
                <a:latin typeface="Corbel"/>
                <a:ea typeface="Corbel"/>
                <a:cs typeface="Corbel"/>
                <a:sym typeface="Corbel"/>
              </a:defRPr>
            </a:pPr>
            <a:r>
              <a:t>Colonscopia e EDA.</a:t>
            </a:r>
          </a:p>
        </p:txBody>
      </p:sp>
      <p:sp>
        <p:nvSpPr>
          <p:cNvPr id="222" name="Conduta Médica na Admissão da Enterorragia"/>
          <p:cNvSpPr txBox="1"/>
          <p:nvPr>
            <p:ph type="title" idx="4294967295"/>
          </p:nvPr>
        </p:nvSpPr>
        <p:spPr>
          <a:xfrm>
            <a:off x="1300479" y="729262"/>
            <a:ext cx="11054082" cy="1763325"/>
          </a:xfrm>
          <a:prstGeom prst="rect">
            <a:avLst/>
          </a:prstGeom>
        </p:spPr>
        <p:txBody>
          <a:bodyPr lIns="65023" tIns="65023" rIns="65023" bIns="65023" anchor="t"/>
          <a:lstStyle>
            <a:lvl1pPr defTabSz="868680">
              <a:defRPr sz="5320">
                <a:solidFill>
                  <a:srgbClr val="C1EEFF"/>
                </a:solidFill>
                <a:latin typeface="Consolas"/>
                <a:ea typeface="Consolas"/>
                <a:cs typeface="Consolas"/>
                <a:sym typeface="Consolas"/>
              </a:defRPr>
            </a:lvl1pPr>
          </a:lstStyle>
          <a:p>
            <a:pPr/>
            <a:r>
              <a:t>Conduta Médica na Admissão da Enterorragia</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Colonoscopia"/>
          <p:cNvSpPr txBox="1"/>
          <p:nvPr>
            <p:ph type="title" idx="4294967295"/>
          </p:nvPr>
        </p:nvSpPr>
        <p:spPr>
          <a:xfrm>
            <a:off x="1300479" y="729262"/>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Colonoscopia</a:t>
            </a:r>
          </a:p>
        </p:txBody>
      </p:sp>
      <p:sp>
        <p:nvSpPr>
          <p:cNvPr id="225" name="Boa acurácia para sangramentos crônicos do cólon e do reto.…"/>
          <p:cNvSpPr txBox="1"/>
          <p:nvPr>
            <p:ph type="body" idx="4294967295"/>
          </p:nvPr>
        </p:nvSpPr>
        <p:spPr>
          <a:xfrm>
            <a:off x="1300479" y="1950719"/>
            <a:ext cx="11054082" cy="7477761"/>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Boa acurácia para sangramentos crônicos do cólon e do reto.</a:t>
            </a:r>
          </a:p>
          <a:p>
            <a:pPr marL="548322" indent="-480059" algn="just" defTabSz="914400">
              <a:spcBef>
                <a:spcPts val="700"/>
              </a:spcBef>
              <a:buClr>
                <a:srgbClr val="D6ECFF"/>
              </a:buClr>
              <a:buSzPct val="95000"/>
              <a:buChar char="▪"/>
              <a:defRPr sz="4200">
                <a:latin typeface="Corbel"/>
                <a:ea typeface="Corbel"/>
                <a:cs typeface="Corbel"/>
                <a:sym typeface="Corbel"/>
              </a:defRPr>
            </a:pPr>
            <a:r>
              <a:t>O exame colonoscópico na urgência tem baixa acurácia diagnóstica.</a:t>
            </a:r>
          </a:p>
          <a:p>
            <a:pPr marL="548322" indent="-480059" algn="just" defTabSz="914400">
              <a:spcBef>
                <a:spcPts val="700"/>
              </a:spcBef>
              <a:buClr>
                <a:srgbClr val="D6ECFF"/>
              </a:buClr>
              <a:buSzPct val="95000"/>
              <a:buChar char="▪"/>
              <a:defRPr sz="4200">
                <a:latin typeface="Corbel"/>
                <a:ea typeface="Corbel"/>
                <a:cs typeface="Corbel"/>
                <a:sym typeface="Corbel"/>
              </a:defRPr>
            </a:pPr>
            <a:r>
              <a:t>Falta de preparo adequado.</a:t>
            </a:r>
          </a:p>
          <a:p>
            <a:pPr marL="548322" indent="-480059" algn="just" defTabSz="914400">
              <a:spcBef>
                <a:spcPts val="700"/>
              </a:spcBef>
              <a:buClr>
                <a:srgbClr val="D6ECFF"/>
              </a:buClr>
              <a:buSzPct val="95000"/>
              <a:buChar char="▪"/>
              <a:defRPr sz="4200">
                <a:latin typeface="Corbel"/>
                <a:ea typeface="Corbel"/>
                <a:cs typeface="Corbel"/>
                <a:sym typeface="Corbel"/>
              </a:defRPr>
            </a:pPr>
            <a:r>
              <a:t>Presença de sangue abundante.</a:t>
            </a:r>
          </a:p>
          <a:p>
            <a:pPr marL="548322" indent="-480059" algn="just" defTabSz="914400">
              <a:spcBef>
                <a:spcPts val="700"/>
              </a:spcBef>
              <a:buClr>
                <a:srgbClr val="D6ECFF"/>
              </a:buClr>
              <a:buSzPct val="95000"/>
              <a:buChar char="▪"/>
              <a:defRPr sz="4200">
                <a:latin typeface="Corbel"/>
                <a:ea typeface="Corbel"/>
                <a:cs typeface="Corbel"/>
                <a:sym typeface="Corbel"/>
              </a:defRPr>
            </a:pPr>
            <a:r>
              <a:t>Risco de perfuração do cólon.</a:t>
            </a:r>
          </a:p>
          <a:p>
            <a:pPr marL="548322" indent="-480059" algn="just" defTabSz="914400">
              <a:spcBef>
                <a:spcPts val="700"/>
              </a:spcBef>
              <a:buClr>
                <a:srgbClr val="D6ECFF"/>
              </a:buClr>
              <a:buSzPct val="95000"/>
              <a:buChar char="▪"/>
              <a:defRPr sz="4200">
                <a:latin typeface="Corbel"/>
                <a:ea typeface="Corbel"/>
                <a:cs typeface="Corbel"/>
                <a:sym typeface="Corbel"/>
              </a:defRPr>
            </a:pPr>
            <a:r>
              <a:t>Sangramento intermitente.</a:t>
            </a:r>
          </a:p>
          <a:p>
            <a:pPr marL="548322" indent="-480059" algn="just" defTabSz="914400">
              <a:spcBef>
                <a:spcPts val="700"/>
              </a:spcBef>
              <a:buClr>
                <a:srgbClr val="D6ECFF"/>
              </a:buClr>
              <a:buSzPct val="95000"/>
              <a:buChar char="▪"/>
              <a:defRPr sz="4200">
                <a:latin typeface="Corbel"/>
                <a:ea typeface="Corbel"/>
                <a:cs typeface="Corbel"/>
                <a:sym typeface="Corbel"/>
              </a:defRPr>
            </a:pPr>
            <a:r>
              <a:t>Configuração e extensão anatômica do intestino delgado e cólon.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Angiotomografia"/>
          <p:cNvSpPr txBox="1"/>
          <p:nvPr>
            <p:ph type="title" idx="4294967295"/>
          </p:nvPr>
        </p:nvSpPr>
        <p:spPr>
          <a:xfrm>
            <a:off x="-1" y="729262"/>
            <a:ext cx="1300480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Angiotomografia </a:t>
            </a:r>
          </a:p>
        </p:txBody>
      </p:sp>
      <p:sp>
        <p:nvSpPr>
          <p:cNvPr id="228" name="Atualmente apresenta altas sensibilidade e especificidade, para identificação do local e da causa da hemorragia.…"/>
          <p:cNvSpPr txBox="1"/>
          <p:nvPr>
            <p:ph type="body" idx="4294967295"/>
          </p:nvPr>
        </p:nvSpPr>
        <p:spPr>
          <a:xfrm>
            <a:off x="1083733" y="2492586"/>
            <a:ext cx="11054081" cy="5635414"/>
          </a:xfrm>
          <a:prstGeom prst="rect">
            <a:avLst/>
          </a:prstGeom>
        </p:spPr>
        <p:txBody>
          <a:bodyPr lIns="65023" tIns="65023" rIns="65023" bIns="65023" anchor="t"/>
          <a:lstStyle/>
          <a:p>
            <a:pPr marL="515423" indent="-451256" algn="just" defTabSz="859536">
              <a:spcBef>
                <a:spcPts val="600"/>
              </a:spcBef>
              <a:buClr>
                <a:srgbClr val="D6ECFF"/>
              </a:buClr>
              <a:buSzPct val="95000"/>
              <a:buChar char="▪"/>
              <a:defRPr sz="3948">
                <a:latin typeface="Corbel"/>
                <a:ea typeface="Corbel"/>
                <a:cs typeface="Corbel"/>
                <a:sym typeface="Corbel"/>
              </a:defRPr>
            </a:pPr>
            <a:r>
              <a:t>Atualmente apresenta altas sensibilidade e especificidade, para identificação do local e da causa da hemorragia.</a:t>
            </a:r>
          </a:p>
          <a:p>
            <a:pPr marL="515423" indent="-451256" algn="just" defTabSz="859536">
              <a:spcBef>
                <a:spcPts val="600"/>
              </a:spcBef>
              <a:buClr>
                <a:srgbClr val="D6ECFF"/>
              </a:buClr>
              <a:buSzPct val="95000"/>
              <a:buChar char="▪"/>
              <a:defRPr sz="3948">
                <a:latin typeface="Corbel"/>
                <a:ea typeface="Corbel"/>
                <a:cs typeface="Corbel"/>
                <a:sym typeface="Corbel"/>
              </a:defRPr>
            </a:pPr>
            <a:r>
              <a:t>Identifica sangramentos de até 0,3 ml/min.</a:t>
            </a:r>
          </a:p>
          <a:p>
            <a:pPr marL="515423" indent="-451256" algn="just" defTabSz="859536">
              <a:spcBef>
                <a:spcPts val="600"/>
              </a:spcBef>
              <a:buClr>
                <a:srgbClr val="D6ECFF"/>
              </a:buClr>
              <a:buSzPct val="95000"/>
              <a:buChar char="▪"/>
              <a:defRPr sz="3948">
                <a:latin typeface="Corbel"/>
                <a:ea typeface="Corbel"/>
                <a:cs typeface="Corbel"/>
                <a:sym typeface="Corbel"/>
              </a:defRPr>
            </a:pPr>
            <a:r>
              <a:t>Não necessita de preparo intestinal.</a:t>
            </a:r>
          </a:p>
          <a:p>
            <a:pPr marL="515423" indent="-451256" algn="just" defTabSz="859536">
              <a:spcBef>
                <a:spcPts val="600"/>
              </a:spcBef>
              <a:buClr>
                <a:srgbClr val="D6ECFF"/>
              </a:buClr>
              <a:buSzPct val="95000"/>
              <a:buChar char="▪"/>
              <a:defRPr sz="3948">
                <a:latin typeface="Corbel"/>
                <a:ea typeface="Corbel"/>
                <a:cs typeface="Corbel"/>
                <a:sym typeface="Corbel"/>
              </a:defRPr>
            </a:pPr>
            <a:r>
              <a:t>Permite reconstruções multiplanares e MIP.</a:t>
            </a:r>
          </a:p>
          <a:p>
            <a:pPr marL="515423" indent="-451256" algn="just" defTabSz="859536">
              <a:spcBef>
                <a:spcPts val="600"/>
              </a:spcBef>
              <a:buClr>
                <a:srgbClr val="D6ECFF"/>
              </a:buClr>
              <a:buSzPct val="95000"/>
              <a:buChar char="▪"/>
              <a:defRPr sz="3948">
                <a:latin typeface="Corbel"/>
                <a:ea typeface="Corbel"/>
                <a:cs typeface="Corbel"/>
                <a:sym typeface="Corbel"/>
              </a:defRPr>
            </a:pPr>
            <a:r>
              <a:t>Norteia a conduta terapêutica.</a:t>
            </a:r>
          </a:p>
          <a:p>
            <a:pPr marL="515423" indent="-451256" algn="just" defTabSz="859536">
              <a:spcBef>
                <a:spcPts val="600"/>
              </a:spcBef>
              <a:buClr>
                <a:srgbClr val="D6ECFF"/>
              </a:buClr>
              <a:buSzPct val="95000"/>
              <a:buChar char="▪"/>
              <a:defRPr sz="3948">
                <a:latin typeface="Corbel"/>
                <a:ea typeface="Corbel"/>
                <a:cs typeface="Corbel"/>
                <a:sym typeface="Corbel"/>
              </a:defRPr>
            </a:pPr>
            <a:r>
              <a:t>Assume um papel importante na prevenção de arteriografias negativas. </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Angiotomografia"/>
          <p:cNvSpPr txBox="1"/>
          <p:nvPr>
            <p:ph type="title" idx="4294967295"/>
          </p:nvPr>
        </p:nvSpPr>
        <p:spPr>
          <a:xfrm>
            <a:off x="-1" y="729262"/>
            <a:ext cx="1300480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Angiotomografia </a:t>
            </a:r>
          </a:p>
        </p:txBody>
      </p:sp>
      <p:sp>
        <p:nvSpPr>
          <p:cNvPr id="231" name="Devem ser adquiridas imagens nas fases sem contraste, arterial e venosa.…"/>
          <p:cNvSpPr txBox="1"/>
          <p:nvPr>
            <p:ph type="body" idx="4294967295"/>
          </p:nvPr>
        </p:nvSpPr>
        <p:spPr>
          <a:xfrm>
            <a:off x="975359" y="2810212"/>
            <a:ext cx="11054082" cy="5635414"/>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Devem ser adquiridas imagens nas fases sem contraste, arterial e venosa.</a:t>
            </a:r>
          </a:p>
          <a:p>
            <a:pPr marL="548322" indent="-480059" algn="just" defTabSz="914400">
              <a:spcBef>
                <a:spcPts val="700"/>
              </a:spcBef>
              <a:buClr>
                <a:srgbClr val="D6ECFF"/>
              </a:buClr>
              <a:buSzPct val="95000"/>
              <a:buChar char="▪"/>
              <a:defRPr sz="4200">
                <a:latin typeface="Corbel"/>
                <a:ea typeface="Corbel"/>
                <a:cs typeface="Corbel"/>
                <a:sym typeface="Corbel"/>
              </a:defRPr>
            </a:pPr>
            <a:r>
              <a:t>Uma angiotomografia negativa contraindica a angiografia, exceto se o paciente instabilizar hemodinamicamente.</a:t>
            </a:r>
          </a:p>
          <a:p>
            <a:pPr marL="342900" indent="-274637" algn="just" defTabSz="914400">
              <a:spcBef>
                <a:spcPts val="700"/>
              </a:spcBef>
              <a:buClr>
                <a:srgbClr val="D6ECFF"/>
              </a:buClr>
              <a:buSzTx/>
              <a:buFont typeface="Wingdings"/>
              <a:buNone/>
              <a:defRPr sz="4200">
                <a:latin typeface="Corbel"/>
                <a:ea typeface="Corbel"/>
                <a:cs typeface="Corbel"/>
                <a:sym typeface="Corbel"/>
              </a:defRPr>
            </a:pPr>
            <a:r>
              <a:t>  </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3"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34" name="Imagem6.png" descr="Imagem6.png"/>
          <p:cNvPicPr>
            <a:picLocks noChangeAspect="1"/>
          </p:cNvPicPr>
          <p:nvPr/>
        </p:nvPicPr>
        <p:blipFill>
          <a:blip r:embed="rId2">
            <a:extLst/>
          </a:blip>
          <a:stretch>
            <a:fillRect/>
          </a:stretch>
        </p:blipFill>
        <p:spPr>
          <a:xfrm>
            <a:off x="8724053" y="2167466"/>
            <a:ext cx="4280748" cy="5292232"/>
          </a:xfrm>
          <a:prstGeom prst="rect">
            <a:avLst/>
          </a:prstGeom>
          <a:ln w="12700">
            <a:miter lim="400000"/>
          </a:ln>
        </p:spPr>
      </p:pic>
      <p:pic>
        <p:nvPicPr>
          <p:cNvPr id="235" name="Imagem5.png" descr="Imagem5.png"/>
          <p:cNvPicPr>
            <a:picLocks noChangeAspect="1"/>
          </p:cNvPicPr>
          <p:nvPr/>
        </p:nvPicPr>
        <p:blipFill>
          <a:blip r:embed="rId3">
            <a:extLst/>
          </a:blip>
          <a:stretch>
            <a:fillRect/>
          </a:stretch>
        </p:blipFill>
        <p:spPr>
          <a:xfrm>
            <a:off x="4298808" y="2248746"/>
            <a:ext cx="4407184" cy="5256108"/>
          </a:xfrm>
          <a:prstGeom prst="rect">
            <a:avLst/>
          </a:prstGeom>
          <a:ln w="12700">
            <a:miter lim="400000"/>
          </a:ln>
        </p:spPr>
      </p:pic>
      <p:pic>
        <p:nvPicPr>
          <p:cNvPr id="236" name="Imagem4.png" descr="Imagem4.png"/>
          <p:cNvPicPr>
            <a:picLocks noChangeAspect="1"/>
          </p:cNvPicPr>
          <p:nvPr/>
        </p:nvPicPr>
        <p:blipFill>
          <a:blip r:embed="rId4">
            <a:extLst/>
          </a:blip>
          <a:stretch>
            <a:fillRect/>
          </a:stretch>
        </p:blipFill>
        <p:spPr>
          <a:xfrm>
            <a:off x="-1" y="3034453"/>
            <a:ext cx="4461370" cy="3684694"/>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39" name="Imagem8.png" descr="Imagem8.png"/>
          <p:cNvPicPr>
            <a:picLocks noChangeAspect="1"/>
          </p:cNvPicPr>
          <p:nvPr/>
        </p:nvPicPr>
        <p:blipFill>
          <a:blip r:embed="rId2">
            <a:extLst/>
          </a:blip>
          <a:stretch>
            <a:fillRect/>
          </a:stretch>
        </p:blipFill>
        <p:spPr>
          <a:xfrm>
            <a:off x="6423377" y="1842346"/>
            <a:ext cx="6581423" cy="5165797"/>
          </a:xfrm>
          <a:prstGeom prst="rect">
            <a:avLst/>
          </a:prstGeom>
          <a:ln w="12700">
            <a:miter lim="400000"/>
          </a:ln>
        </p:spPr>
      </p:pic>
      <p:pic>
        <p:nvPicPr>
          <p:cNvPr id="240" name="Imagem7.png" descr="Imagem7.png"/>
          <p:cNvPicPr>
            <a:picLocks noChangeAspect="1"/>
          </p:cNvPicPr>
          <p:nvPr/>
        </p:nvPicPr>
        <p:blipFill>
          <a:blip r:embed="rId3">
            <a:extLst/>
          </a:blip>
          <a:stretch>
            <a:fillRect/>
          </a:stretch>
        </p:blipFill>
        <p:spPr>
          <a:xfrm>
            <a:off x="-1" y="1408853"/>
            <a:ext cx="6432410" cy="5536072"/>
          </a:xfrm>
          <a:prstGeom prst="rect">
            <a:avLst/>
          </a:prstGeom>
          <a:ln w="12700">
            <a:miter lim="400000"/>
          </a:ln>
        </p:spPr>
      </p:pic>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2"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43" name="Imagem12.png" descr="Imagem12.png"/>
          <p:cNvPicPr>
            <a:picLocks noChangeAspect="1"/>
          </p:cNvPicPr>
          <p:nvPr/>
        </p:nvPicPr>
        <p:blipFill>
          <a:blip r:embed="rId2">
            <a:extLst/>
          </a:blip>
          <a:stretch>
            <a:fillRect/>
          </a:stretch>
        </p:blipFill>
        <p:spPr>
          <a:xfrm>
            <a:off x="8543431" y="2492586"/>
            <a:ext cx="4461370" cy="5111610"/>
          </a:xfrm>
          <a:prstGeom prst="rect">
            <a:avLst/>
          </a:prstGeom>
          <a:ln w="12700">
            <a:miter lim="400000"/>
          </a:ln>
        </p:spPr>
      </p:pic>
      <p:pic>
        <p:nvPicPr>
          <p:cNvPr id="244" name="Imagem11.png" descr="Imagem11.png"/>
          <p:cNvPicPr>
            <a:picLocks noChangeAspect="1"/>
          </p:cNvPicPr>
          <p:nvPr/>
        </p:nvPicPr>
        <p:blipFill>
          <a:blip r:embed="rId3">
            <a:extLst/>
          </a:blip>
          <a:stretch>
            <a:fillRect/>
          </a:stretch>
        </p:blipFill>
        <p:spPr>
          <a:xfrm>
            <a:off x="4217529" y="2041031"/>
            <a:ext cx="4569743" cy="5671538"/>
          </a:xfrm>
          <a:prstGeom prst="rect">
            <a:avLst/>
          </a:prstGeom>
          <a:ln w="12700">
            <a:miter lim="400000"/>
          </a:ln>
        </p:spPr>
      </p:pic>
      <p:pic>
        <p:nvPicPr>
          <p:cNvPr id="245" name="Imagem9.png" descr="Imagem9.png"/>
          <p:cNvPicPr>
            <a:picLocks noChangeAspect="1"/>
          </p:cNvPicPr>
          <p:nvPr/>
        </p:nvPicPr>
        <p:blipFill>
          <a:blip r:embed="rId4">
            <a:extLst/>
          </a:blip>
          <a:stretch>
            <a:fillRect/>
          </a:stretch>
        </p:blipFill>
        <p:spPr>
          <a:xfrm>
            <a:off x="-1" y="2709333"/>
            <a:ext cx="4587806" cy="4154312"/>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48" name="Imagem14.png" descr="Imagem14.png"/>
          <p:cNvPicPr>
            <a:picLocks noChangeAspect="1"/>
          </p:cNvPicPr>
          <p:nvPr/>
        </p:nvPicPr>
        <p:blipFill>
          <a:blip r:embed="rId2">
            <a:extLst/>
          </a:blip>
          <a:stretch>
            <a:fillRect/>
          </a:stretch>
        </p:blipFill>
        <p:spPr>
          <a:xfrm>
            <a:off x="6486595" y="1300479"/>
            <a:ext cx="6518205" cy="7044268"/>
          </a:xfrm>
          <a:prstGeom prst="rect">
            <a:avLst/>
          </a:prstGeom>
          <a:ln w="12700">
            <a:miter lim="400000"/>
          </a:ln>
        </p:spPr>
      </p:pic>
      <p:pic>
        <p:nvPicPr>
          <p:cNvPr id="249" name="Imagem13.png" descr="Imagem13.png"/>
          <p:cNvPicPr>
            <a:picLocks noChangeAspect="1"/>
          </p:cNvPicPr>
          <p:nvPr/>
        </p:nvPicPr>
        <p:blipFill>
          <a:blip r:embed="rId3">
            <a:extLst/>
          </a:blip>
          <a:stretch>
            <a:fillRect/>
          </a:stretch>
        </p:blipFill>
        <p:spPr>
          <a:xfrm>
            <a:off x="650239" y="866986"/>
            <a:ext cx="5779913" cy="7369388"/>
          </a:xfrm>
          <a:prstGeom prst="rect">
            <a:avLst/>
          </a:prstGeom>
          <a:ln w="12700">
            <a:miter lim="400000"/>
          </a:ln>
        </p:spPr>
      </p:pic>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52" name="Imagem5.png" descr="Imagem5.png"/>
          <p:cNvPicPr>
            <a:picLocks noChangeAspect="1"/>
          </p:cNvPicPr>
          <p:nvPr/>
        </p:nvPicPr>
        <p:blipFill>
          <a:blip r:embed="rId2">
            <a:extLst/>
          </a:blip>
          <a:stretch>
            <a:fillRect/>
          </a:stretch>
        </p:blipFill>
        <p:spPr>
          <a:xfrm>
            <a:off x="6285653" y="2045546"/>
            <a:ext cx="6105032" cy="6175023"/>
          </a:xfrm>
          <a:prstGeom prst="rect">
            <a:avLst/>
          </a:prstGeom>
          <a:ln w="12700">
            <a:miter lim="400000"/>
          </a:ln>
        </p:spPr>
      </p:pic>
      <p:pic>
        <p:nvPicPr>
          <p:cNvPr id="253" name="Imagem4.png" descr="Imagem4.png"/>
          <p:cNvPicPr>
            <a:picLocks noChangeAspect="1"/>
          </p:cNvPicPr>
          <p:nvPr/>
        </p:nvPicPr>
        <p:blipFill>
          <a:blip r:embed="rId3">
            <a:extLst/>
          </a:blip>
          <a:stretch>
            <a:fillRect/>
          </a:stretch>
        </p:blipFill>
        <p:spPr>
          <a:xfrm>
            <a:off x="-1" y="2271324"/>
            <a:ext cx="5960535" cy="5985370"/>
          </a:xfrm>
          <a:prstGeom prst="rect">
            <a:avLst/>
          </a:prstGeom>
          <a:ln w="12700">
            <a:miter lim="400000"/>
          </a:ln>
        </p:spPr>
      </p:pic>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5"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56" name="Imagem7.png" descr="Imagem7.png"/>
          <p:cNvPicPr>
            <a:picLocks noChangeAspect="1"/>
          </p:cNvPicPr>
          <p:nvPr/>
        </p:nvPicPr>
        <p:blipFill>
          <a:blip r:embed="rId2">
            <a:extLst/>
          </a:blip>
          <a:stretch>
            <a:fillRect/>
          </a:stretch>
        </p:blipFill>
        <p:spPr>
          <a:xfrm>
            <a:off x="6935893" y="2167466"/>
            <a:ext cx="6068908" cy="6118579"/>
          </a:xfrm>
          <a:prstGeom prst="rect">
            <a:avLst/>
          </a:prstGeom>
          <a:ln w="12700">
            <a:miter lim="400000"/>
          </a:ln>
        </p:spPr>
      </p:pic>
      <p:pic>
        <p:nvPicPr>
          <p:cNvPr id="257" name="Imagem6.png" descr="Imagem6.png"/>
          <p:cNvPicPr>
            <a:picLocks noChangeAspect="1"/>
          </p:cNvPicPr>
          <p:nvPr/>
        </p:nvPicPr>
        <p:blipFill>
          <a:blip r:embed="rId3">
            <a:extLst/>
          </a:blip>
          <a:stretch>
            <a:fillRect/>
          </a:stretch>
        </p:blipFill>
        <p:spPr>
          <a:xfrm>
            <a:off x="325119" y="3034453"/>
            <a:ext cx="6895255" cy="5206437"/>
          </a:xfrm>
          <a:prstGeom prst="rect">
            <a:avLst/>
          </a:prstGeom>
          <a:ln w="12700">
            <a:miter lim="400000"/>
          </a:ln>
        </p:spPr>
      </p:pic>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Arteriografia"/>
          <p:cNvSpPr txBox="1"/>
          <p:nvPr>
            <p:ph type="title" idx="4294967295"/>
          </p:nvPr>
        </p:nvSpPr>
        <p:spPr>
          <a:xfrm>
            <a:off x="1083733" y="758613"/>
            <a:ext cx="11054081"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Arteriografia</a:t>
            </a:r>
          </a:p>
        </p:txBody>
      </p:sp>
      <p:sp>
        <p:nvSpPr>
          <p:cNvPr id="260" name="Potencial diagnóstico do sangramento ou de lesões possivelmente envolvidas.…"/>
          <p:cNvSpPr txBox="1"/>
          <p:nvPr>
            <p:ph type="body" idx="4294967295"/>
          </p:nvPr>
        </p:nvSpPr>
        <p:spPr>
          <a:xfrm>
            <a:off x="1300479" y="2384213"/>
            <a:ext cx="11054082" cy="6610774"/>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Potencial diagnóstico do sangramento ou de lesões possivelmente envolvidas.</a:t>
            </a:r>
          </a:p>
          <a:p>
            <a:pPr marL="548322" indent="-480059" algn="just" defTabSz="914400">
              <a:spcBef>
                <a:spcPts val="700"/>
              </a:spcBef>
              <a:buClr>
                <a:srgbClr val="D6ECFF"/>
              </a:buClr>
              <a:buSzPct val="95000"/>
              <a:buChar char="▪"/>
              <a:defRPr sz="4200">
                <a:latin typeface="Corbel"/>
                <a:ea typeface="Corbel"/>
                <a:cs typeface="Corbel"/>
                <a:sym typeface="Corbel"/>
              </a:defRPr>
            </a:pPr>
            <a:r>
              <a:t>Possibilidade de intervenções terapêuticas pouco agressivas (intenção de tratar).</a:t>
            </a:r>
          </a:p>
          <a:p>
            <a:pPr marL="548322" indent="-480059" algn="just" defTabSz="914400">
              <a:spcBef>
                <a:spcPts val="700"/>
              </a:spcBef>
              <a:buClr>
                <a:srgbClr val="D6ECFF"/>
              </a:buClr>
              <a:buSzPct val="95000"/>
              <a:buChar char="▪"/>
              <a:defRPr sz="4200">
                <a:latin typeface="Corbel"/>
                <a:ea typeface="Corbel"/>
                <a:cs typeface="Corbel"/>
                <a:sym typeface="Corbel"/>
              </a:defRPr>
            </a:pPr>
            <a:r>
              <a:t>Orienta muitas vezes a conduta cirúrgica (segmento a ser ressecado).</a:t>
            </a:r>
          </a:p>
          <a:p>
            <a:pPr marL="548322" indent="-480059" algn="just" defTabSz="914400">
              <a:spcBef>
                <a:spcPts val="700"/>
              </a:spcBef>
              <a:buClr>
                <a:srgbClr val="D6ECFF"/>
              </a:buClr>
              <a:buSzPct val="95000"/>
              <a:buChar char="▪"/>
              <a:defRPr sz="4200">
                <a:latin typeface="Corbel"/>
                <a:ea typeface="Corbel"/>
                <a:cs typeface="Corbel"/>
                <a:sym typeface="Corbel"/>
              </a:defRPr>
            </a:pPr>
            <a:r>
              <a:t>Pode tirar o paciente de uma situação de emergência, permitindo tratamento eletivo.</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Indicações"/>
          <p:cNvSpPr txBox="1"/>
          <p:nvPr>
            <p:ph type="title" idx="4294967295"/>
          </p:nvPr>
        </p:nvSpPr>
        <p:spPr>
          <a:xfrm>
            <a:off x="866986" y="650239"/>
            <a:ext cx="11054081"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Indicações</a:t>
            </a:r>
          </a:p>
        </p:txBody>
      </p:sp>
      <p:sp>
        <p:nvSpPr>
          <p:cNvPr id="263" name="Prosseguimento da investigação da HDB, diante da falha dos métodos endoscópicos.…"/>
          <p:cNvSpPr txBox="1"/>
          <p:nvPr>
            <p:ph type="body" idx="4294967295"/>
          </p:nvPr>
        </p:nvSpPr>
        <p:spPr>
          <a:xfrm>
            <a:off x="1300479" y="2537741"/>
            <a:ext cx="11054082" cy="6502402"/>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Prosseguimento da investigação da HDB, diante da falha dos métodos endoscópicos.</a:t>
            </a:r>
          </a:p>
          <a:p>
            <a:pPr marL="342900" indent="-274637" algn="just" defTabSz="914400">
              <a:spcBef>
                <a:spcPts val="700"/>
              </a:spcBef>
              <a:buClr>
                <a:srgbClr val="D6ECFF"/>
              </a:buClr>
              <a:buSzTx/>
              <a:buFont typeface="Wingdings"/>
              <a:buNone/>
              <a:defRPr sz="4200">
                <a:latin typeface="Corbel"/>
                <a:ea typeface="Corbel"/>
                <a:cs typeface="Corbel"/>
                <a:sym typeface="Corbel"/>
              </a:defRPr>
            </a:pPr>
          </a:p>
          <a:p>
            <a:pPr marL="548322" indent="-480059" algn="just" defTabSz="914400">
              <a:spcBef>
                <a:spcPts val="700"/>
              </a:spcBef>
              <a:buClr>
                <a:srgbClr val="D6ECFF"/>
              </a:buClr>
              <a:buSzPct val="95000"/>
              <a:buChar char="▪"/>
              <a:defRPr sz="4200">
                <a:latin typeface="Corbel"/>
                <a:ea typeface="Corbel"/>
                <a:cs typeface="Corbel"/>
                <a:sym typeface="Corbel"/>
              </a:defRPr>
            </a:pPr>
            <a:r>
              <a:t>Indisponibilidade de métodos endoscópicos .</a:t>
            </a:r>
          </a:p>
          <a:p>
            <a:pPr marL="548322" indent="-480059" algn="just" defTabSz="914400">
              <a:spcBef>
                <a:spcPts val="700"/>
              </a:spcBef>
              <a:buClr>
                <a:srgbClr val="D6ECFF"/>
              </a:buClr>
              <a:buSzPct val="95000"/>
              <a:buChar char="▪"/>
              <a:defRPr sz="4200">
                <a:latin typeface="Corbel"/>
                <a:ea typeface="Corbel"/>
                <a:cs typeface="Corbel"/>
                <a:sym typeface="Corbel"/>
              </a:defRPr>
            </a:pPr>
          </a:p>
          <a:p>
            <a:pPr marL="548322" indent="-480059" algn="just" defTabSz="914400">
              <a:spcBef>
                <a:spcPts val="700"/>
              </a:spcBef>
              <a:buClr>
                <a:srgbClr val="D6ECFF"/>
              </a:buClr>
              <a:buSzPct val="95000"/>
              <a:buChar char="▪"/>
              <a:defRPr sz="4200">
                <a:latin typeface="Corbel"/>
                <a:ea typeface="Corbel"/>
                <a:cs typeface="Corbel"/>
                <a:sym typeface="Corbel"/>
              </a:defRPr>
            </a:pPr>
            <a:r>
              <a:t>Intenção de tratar após angiotomografia.</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5" name="Contra-indicações"/>
          <p:cNvSpPr txBox="1"/>
          <p:nvPr>
            <p:ph type="title" idx="4294967295"/>
          </p:nvPr>
        </p:nvSpPr>
        <p:spPr>
          <a:xfrm>
            <a:off x="1083733" y="650239"/>
            <a:ext cx="11054081"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Contra-indicações</a:t>
            </a:r>
          </a:p>
        </p:txBody>
      </p:sp>
      <p:sp>
        <p:nvSpPr>
          <p:cNvPr id="266" name="Coagulopatia.…"/>
          <p:cNvSpPr txBox="1"/>
          <p:nvPr>
            <p:ph type="body" idx="4294967295"/>
          </p:nvPr>
        </p:nvSpPr>
        <p:spPr>
          <a:xfrm>
            <a:off x="1300479" y="2537741"/>
            <a:ext cx="11054082" cy="6502402"/>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Coagulopatia. </a:t>
            </a:r>
          </a:p>
          <a:p>
            <a:pPr marL="548322" indent="-480059" algn="just" defTabSz="914400">
              <a:spcBef>
                <a:spcPts val="700"/>
              </a:spcBef>
              <a:buClr>
                <a:srgbClr val="D6ECFF"/>
              </a:buClr>
              <a:buSzPct val="95000"/>
              <a:buChar char="▪"/>
              <a:defRPr sz="4200">
                <a:latin typeface="Corbel"/>
                <a:ea typeface="Corbel"/>
                <a:cs typeface="Corbel"/>
                <a:sym typeface="Corbel"/>
              </a:defRPr>
            </a:pPr>
            <a:r>
              <a:t>Alergia ao iodo.</a:t>
            </a:r>
          </a:p>
          <a:p>
            <a:pPr marL="548322" indent="-480059" algn="just" defTabSz="914400">
              <a:spcBef>
                <a:spcPts val="700"/>
              </a:spcBef>
              <a:buClr>
                <a:srgbClr val="D6ECFF"/>
              </a:buClr>
              <a:buSzPct val="95000"/>
              <a:buChar char="▪"/>
              <a:defRPr sz="4200">
                <a:latin typeface="Corbel"/>
                <a:ea typeface="Corbel"/>
                <a:cs typeface="Corbel"/>
                <a:sym typeface="Corbel"/>
              </a:defRPr>
            </a:pPr>
            <a:r>
              <a:t>Insuficiência renal.</a:t>
            </a:r>
          </a:p>
          <a:p>
            <a:pPr marL="548322" indent="-480059" algn="just" defTabSz="914400">
              <a:spcBef>
                <a:spcPts val="700"/>
              </a:spcBef>
              <a:buClr>
                <a:srgbClr val="D6ECFF"/>
              </a:buClr>
              <a:buSzPct val="95000"/>
              <a:buChar char="▪"/>
              <a:defRPr sz="4200">
                <a:latin typeface="Corbel"/>
                <a:ea typeface="Corbel"/>
                <a:cs typeface="Corbel"/>
                <a:sym typeface="Corbel"/>
              </a:defRPr>
            </a:pPr>
            <a:r>
              <a:t>Presença do bário residual no intestino.</a:t>
            </a:r>
          </a:p>
          <a:p>
            <a:pPr marL="548322" indent="-480059" algn="just" defTabSz="914400">
              <a:spcBef>
                <a:spcPts val="700"/>
              </a:spcBef>
              <a:buClr>
                <a:srgbClr val="D6ECFF"/>
              </a:buClr>
              <a:buSzPct val="95000"/>
              <a:buChar char="▪"/>
              <a:defRPr sz="4200">
                <a:latin typeface="Corbel"/>
                <a:ea typeface="Corbel"/>
                <a:cs typeface="Corbel"/>
                <a:sym typeface="Corbel"/>
              </a:defRPr>
            </a:pPr>
            <a:r>
              <a:t>Ausência de acesso vascular.</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Limitações"/>
          <p:cNvSpPr txBox="1"/>
          <p:nvPr>
            <p:ph type="title" idx="4294967295"/>
          </p:nvPr>
        </p:nvSpPr>
        <p:spPr>
          <a:xfrm>
            <a:off x="1083733" y="650239"/>
            <a:ext cx="11054081"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Limitações</a:t>
            </a:r>
          </a:p>
        </p:txBody>
      </p:sp>
      <p:sp>
        <p:nvSpPr>
          <p:cNvPr id="269" name="Sangramentos intermitentes.…"/>
          <p:cNvSpPr txBox="1"/>
          <p:nvPr>
            <p:ph type="body" idx="4294967295"/>
          </p:nvPr>
        </p:nvSpPr>
        <p:spPr>
          <a:xfrm>
            <a:off x="1300479" y="1950719"/>
            <a:ext cx="11054082" cy="7369388"/>
          </a:xfrm>
          <a:prstGeom prst="rect">
            <a:avLst/>
          </a:prstGeom>
        </p:spPr>
        <p:txBody>
          <a:bodyPr lIns="65023" tIns="65023" rIns="65023" bIns="65023" anchor="t"/>
          <a:lstStyle/>
          <a:p>
            <a:pPr marL="548322" indent="-480059" algn="just" defTabSz="914400">
              <a:spcBef>
                <a:spcPts val="700"/>
              </a:spcBef>
              <a:buClr>
                <a:srgbClr val="D6ECFF"/>
              </a:buClr>
              <a:buSzPct val="95000"/>
              <a:buChar char="▪"/>
              <a:defRPr sz="4200">
                <a:latin typeface="Corbel"/>
                <a:ea typeface="Corbel"/>
                <a:cs typeface="Corbel"/>
                <a:sym typeface="Corbel"/>
              </a:defRPr>
            </a:pPr>
            <a:r>
              <a:t>Sangramentos intermitentes.</a:t>
            </a:r>
          </a:p>
          <a:p>
            <a:pPr marL="548322" indent="-480059" algn="just" defTabSz="914400">
              <a:spcBef>
                <a:spcPts val="700"/>
              </a:spcBef>
              <a:buClr>
                <a:srgbClr val="D6ECFF"/>
              </a:buClr>
              <a:buSzPct val="95000"/>
              <a:buChar char="▪"/>
              <a:defRPr sz="4200">
                <a:latin typeface="Corbel"/>
                <a:ea typeface="Corbel"/>
                <a:cs typeface="Corbel"/>
                <a:sym typeface="Corbel"/>
              </a:defRPr>
            </a:pPr>
            <a:r>
              <a:t>São visualizados com volume mínimo de 0,5 ml/min.</a:t>
            </a:r>
          </a:p>
          <a:p>
            <a:pPr marL="548322" indent="-480059" algn="just" defTabSz="914400">
              <a:spcBef>
                <a:spcPts val="700"/>
              </a:spcBef>
              <a:buClr>
                <a:srgbClr val="D6ECFF"/>
              </a:buClr>
              <a:buSzPct val="95000"/>
              <a:buChar char="▪"/>
              <a:defRPr sz="4200">
                <a:latin typeface="Corbel"/>
                <a:ea typeface="Corbel"/>
                <a:cs typeface="Corbel"/>
                <a:sym typeface="Corbel"/>
              </a:defRPr>
            </a:pPr>
            <a:r>
              <a:t>Sangramentos de etiologia venosa.</a:t>
            </a:r>
          </a:p>
          <a:p>
            <a:pPr marL="548322" indent="-480059" algn="just" defTabSz="914400">
              <a:spcBef>
                <a:spcPts val="700"/>
              </a:spcBef>
              <a:buClr>
                <a:srgbClr val="D6ECFF"/>
              </a:buClr>
              <a:buSzPct val="95000"/>
              <a:buChar char="▪"/>
              <a:defRPr sz="4200">
                <a:latin typeface="Corbel"/>
                <a:ea typeface="Corbel"/>
                <a:cs typeface="Corbel"/>
                <a:sym typeface="Corbel"/>
              </a:defRPr>
            </a:pPr>
            <a:r>
              <a:t>Menor rede de colaterais. Maior risco de isquemia tecidual após a embolização.</a:t>
            </a:r>
          </a:p>
          <a:p>
            <a:pPr marL="548322" indent="-480059" algn="just" defTabSz="914400">
              <a:spcBef>
                <a:spcPts val="700"/>
              </a:spcBef>
              <a:buClr>
                <a:srgbClr val="D6ECFF"/>
              </a:buClr>
              <a:buSzPct val="95000"/>
              <a:buChar char="▪"/>
              <a:defRPr sz="4200">
                <a:latin typeface="Corbel"/>
                <a:ea typeface="Corbel"/>
                <a:cs typeface="Corbel"/>
                <a:sym typeface="Corbel"/>
              </a:defRPr>
            </a:pPr>
            <a:r>
              <a:t>Grande extensão das alças.</a:t>
            </a:r>
          </a:p>
          <a:p>
            <a:pPr marL="548322" indent="-480059" algn="just" defTabSz="914400">
              <a:spcBef>
                <a:spcPts val="700"/>
              </a:spcBef>
              <a:buClr>
                <a:srgbClr val="D6ECFF"/>
              </a:buClr>
              <a:buSzPct val="95000"/>
              <a:buChar char="▪"/>
              <a:defRPr sz="4200">
                <a:latin typeface="Corbel"/>
                <a:ea typeface="Corbel"/>
                <a:cs typeface="Corbel"/>
                <a:sym typeface="Corbel"/>
              </a:defRPr>
            </a:pPr>
            <a:r>
              <a:t>Angiotomografia e Cintilografia com hemácias marcadas diminui o número de arteriografias negativas.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Anestesia geral*…"/>
          <p:cNvSpPr txBox="1"/>
          <p:nvPr>
            <p:ph type="body" idx="4294967295"/>
          </p:nvPr>
        </p:nvSpPr>
        <p:spPr>
          <a:xfrm>
            <a:off x="1300479" y="2537742"/>
            <a:ext cx="11054082" cy="6782365"/>
          </a:xfrm>
          <a:prstGeom prst="rect">
            <a:avLst/>
          </a:prstGeom>
        </p:spPr>
        <p:txBody>
          <a:bodyPr lIns="65023" tIns="65023" rIns="65023" bIns="65023" anchor="t"/>
          <a:lstStyle/>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Anestesia geral*</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Acesso femoral</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Catéter adequado</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Iniciar o estudo pela mesentérica inferior*</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Hioscina ou glucagon</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Cateterismo superseletivo para área de maior suspeita*</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Sondagem vesical*</a:t>
            </a: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r>
              <a:t>Testes provocativos***</a:t>
            </a:r>
          </a:p>
        </p:txBody>
      </p:sp>
      <p:sp>
        <p:nvSpPr>
          <p:cNvPr id="274" name="Técnica Angiográfica para Avaliação da Hemorragia Digestiva"/>
          <p:cNvSpPr txBox="1"/>
          <p:nvPr>
            <p:ph type="title" idx="4294967295"/>
          </p:nvPr>
        </p:nvSpPr>
        <p:spPr>
          <a:xfrm>
            <a:off x="1083733" y="153528"/>
            <a:ext cx="10837335" cy="2162953"/>
          </a:xfrm>
          <a:prstGeom prst="rect">
            <a:avLst/>
          </a:prstGeom>
        </p:spPr>
        <p:txBody>
          <a:bodyPr lIns="65023" tIns="65023" rIns="65023" bIns="65023" anchor="t"/>
          <a:lstStyle>
            <a:lvl1pPr defTabSz="914400">
              <a:defRPr sz="4400">
                <a:solidFill>
                  <a:srgbClr val="C1EEFF"/>
                </a:solidFill>
                <a:latin typeface="Consolas"/>
                <a:ea typeface="Consolas"/>
                <a:cs typeface="Consolas"/>
                <a:sym typeface="Consolas"/>
              </a:defRPr>
            </a:lvl1pPr>
          </a:lstStyle>
          <a:p>
            <a:pPr/>
            <a:r>
              <a:t>Técnica Angiográfica para Avaliação da Hemorragia Digestiva</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Testes provocativos?"/>
          <p:cNvSpPr txBox="1"/>
          <p:nvPr>
            <p:ph type="body" idx="4294967295"/>
          </p:nvPr>
        </p:nvSpPr>
        <p:spPr>
          <a:xfrm>
            <a:off x="1300479" y="2537742"/>
            <a:ext cx="11054082" cy="6782365"/>
          </a:xfrm>
          <a:prstGeom prst="rect">
            <a:avLst/>
          </a:prstGeom>
        </p:spPr>
        <p:txBody>
          <a:bodyPr lIns="65023" tIns="65023" rIns="65023" bIns="65023" anchor="t"/>
          <a:lstStyle/>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p>
          <a:p>
            <a:pPr marL="342900" indent="-274637" defTabSz="914400">
              <a:lnSpc>
                <a:spcPct val="110000"/>
              </a:lnSpc>
              <a:spcBef>
                <a:spcPts val="700"/>
              </a:spcBef>
              <a:buClr>
                <a:srgbClr val="D6ECFF"/>
              </a:buClr>
              <a:buSzTx/>
              <a:buFont typeface="Wingdings"/>
              <a:buNone/>
              <a:defRPr sz="3600">
                <a:latin typeface="Corbel"/>
                <a:ea typeface="Corbel"/>
                <a:cs typeface="Corbel"/>
                <a:sym typeface="Corbel"/>
              </a:defRPr>
            </a:pPr>
          </a:p>
          <a:p>
            <a:pPr marL="479742" indent="-411479" defTabSz="914400">
              <a:lnSpc>
                <a:spcPct val="110000"/>
              </a:lnSpc>
              <a:spcBef>
                <a:spcPts val="700"/>
              </a:spcBef>
              <a:buClr>
                <a:srgbClr val="D6ECFF"/>
              </a:buClr>
              <a:buSzPct val="95000"/>
              <a:buChar char="▪"/>
              <a:defRPr sz="3600">
                <a:latin typeface="Corbel"/>
                <a:ea typeface="Corbel"/>
                <a:cs typeface="Corbel"/>
                <a:sym typeface="Corbel"/>
              </a:defRPr>
            </a:pPr>
          </a:p>
          <a:p>
            <a:pPr marL="845502" indent="-777239" defTabSz="914400">
              <a:lnSpc>
                <a:spcPct val="110000"/>
              </a:lnSpc>
              <a:spcBef>
                <a:spcPts val="700"/>
              </a:spcBef>
              <a:buClr>
                <a:srgbClr val="D6ECFF"/>
              </a:buClr>
              <a:buSzPct val="95000"/>
              <a:buChar char="▪"/>
              <a:defRPr sz="6800">
                <a:latin typeface="Corbel"/>
                <a:ea typeface="Corbel"/>
                <a:cs typeface="Corbel"/>
                <a:sym typeface="Corbel"/>
              </a:defRPr>
            </a:pPr>
            <a:r>
              <a:t>Testes provocativos?</a:t>
            </a:r>
          </a:p>
        </p:txBody>
      </p:sp>
      <p:sp>
        <p:nvSpPr>
          <p:cNvPr id="277" name="Técnica Angiográfica para Avaliação da Hemorragia Digestiva"/>
          <p:cNvSpPr txBox="1"/>
          <p:nvPr>
            <p:ph type="title" idx="4294967295"/>
          </p:nvPr>
        </p:nvSpPr>
        <p:spPr>
          <a:xfrm>
            <a:off x="1083733" y="153528"/>
            <a:ext cx="10837335" cy="2162953"/>
          </a:xfrm>
          <a:prstGeom prst="rect">
            <a:avLst/>
          </a:prstGeom>
        </p:spPr>
        <p:txBody>
          <a:bodyPr lIns="65023" tIns="65023" rIns="65023" bIns="65023" anchor="t"/>
          <a:lstStyle>
            <a:lvl1pPr defTabSz="914400">
              <a:defRPr sz="4400">
                <a:solidFill>
                  <a:srgbClr val="C1EEFF"/>
                </a:solidFill>
                <a:latin typeface="Consolas"/>
                <a:ea typeface="Consolas"/>
                <a:cs typeface="Consolas"/>
                <a:sym typeface="Consolas"/>
              </a:defRPr>
            </a:lvl1pPr>
          </a:lstStyle>
          <a:p>
            <a:pPr/>
            <a:r>
              <a:t>Técnica Angiográfica para Avaliação da Hemorragia Digestiva</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Testes Provocativos"/>
          <p:cNvSpPr txBox="1"/>
          <p:nvPr>
            <p:ph type="title" idx="4294967295"/>
          </p:nvPr>
        </p:nvSpPr>
        <p:spPr>
          <a:xfrm>
            <a:off x="1192106" y="758613"/>
            <a:ext cx="10837335" cy="1038579"/>
          </a:xfrm>
          <a:prstGeom prst="rect">
            <a:avLst/>
          </a:prstGeom>
        </p:spPr>
        <p:txBody>
          <a:bodyPr lIns="65023" tIns="65023" rIns="65023" bIns="65023" anchor="t"/>
          <a:lstStyle>
            <a:lvl1pPr defTabSz="914400">
              <a:defRPr sz="4800">
                <a:solidFill>
                  <a:srgbClr val="C1EEFF"/>
                </a:solidFill>
                <a:latin typeface="Consolas"/>
                <a:ea typeface="Consolas"/>
                <a:cs typeface="Consolas"/>
                <a:sym typeface="Consolas"/>
              </a:defRPr>
            </a:lvl1pPr>
          </a:lstStyle>
          <a:p>
            <a:pPr/>
            <a:r>
              <a:t>Testes Provocativos</a:t>
            </a:r>
          </a:p>
        </p:txBody>
      </p:sp>
      <p:sp>
        <p:nvSpPr>
          <p:cNvPr id="280" name="Hemorragia digestiva baixa recorrente e de origem obscura.…"/>
          <p:cNvSpPr txBox="1"/>
          <p:nvPr>
            <p:ph type="body" idx="4294967295"/>
          </p:nvPr>
        </p:nvSpPr>
        <p:spPr>
          <a:xfrm>
            <a:off x="172907" y="1997777"/>
            <a:ext cx="11054081"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Hemorragia digestiva baixa recorrente e de origem obscura.</a:t>
            </a:r>
          </a:p>
          <a:p>
            <a:pPr marL="548322" indent="-480059" defTabSz="914400">
              <a:spcBef>
                <a:spcPts val="700"/>
              </a:spcBef>
              <a:buClr>
                <a:srgbClr val="D6ECFF"/>
              </a:buClr>
              <a:buSzPct val="95000"/>
              <a:buChar char="▪"/>
              <a:defRPr sz="4200">
                <a:latin typeface="Corbel"/>
                <a:ea typeface="Corbel"/>
                <a:cs typeface="Corbel"/>
                <a:sym typeface="Corbel"/>
              </a:defRPr>
            </a:pPr>
            <a:r>
              <a:t>Diminuir o número de angiografias negativas.</a:t>
            </a:r>
          </a:p>
          <a:p>
            <a:pPr marL="548322" indent="-480059" defTabSz="914400">
              <a:spcBef>
                <a:spcPts val="700"/>
              </a:spcBef>
              <a:buClr>
                <a:srgbClr val="D6ECFF"/>
              </a:buClr>
              <a:buSzPct val="95000"/>
              <a:buChar char="▪"/>
              <a:defRPr sz="4200">
                <a:latin typeface="Corbel"/>
                <a:ea typeface="Corbel"/>
                <a:cs typeface="Corbel"/>
                <a:sym typeface="Corbel"/>
              </a:defRPr>
            </a:pPr>
            <a:r>
              <a:t>Decisão conjunta com a equipe cirúrgica.</a:t>
            </a:r>
          </a:p>
          <a:p>
            <a:pPr marL="548322" indent="-480059" defTabSz="914400">
              <a:spcBef>
                <a:spcPts val="700"/>
              </a:spcBef>
              <a:buClr>
                <a:srgbClr val="D6ECFF"/>
              </a:buClr>
              <a:buSzPct val="95000"/>
              <a:buChar char="▪"/>
              <a:defRPr sz="4200">
                <a:latin typeface="Corbel"/>
                <a:ea typeface="Corbel"/>
                <a:cs typeface="Corbel"/>
                <a:sym typeface="Corbel"/>
              </a:defRPr>
            </a:pPr>
            <a:r>
              <a:t>Avaliar contra-indicações aos fibrinolíticos.</a:t>
            </a:r>
          </a:p>
          <a:p>
            <a:pPr marL="548322" indent="-480059" defTabSz="914400">
              <a:spcBef>
                <a:spcPts val="700"/>
              </a:spcBef>
              <a:buClr>
                <a:srgbClr val="D6ECFF"/>
              </a:buClr>
              <a:buSzPct val="95000"/>
              <a:buChar char="▪"/>
              <a:defRPr sz="4200">
                <a:latin typeface="Corbel"/>
                <a:ea typeface="Corbel"/>
                <a:cs typeface="Corbel"/>
                <a:sym typeface="Corbel"/>
              </a:defRPr>
            </a:pPr>
            <a:r>
              <a:t>Heparina; vasodilatadores; fibrinolíticos.</a:t>
            </a:r>
          </a:p>
          <a:p>
            <a:pPr marL="548322" indent="-480059" defTabSz="914400">
              <a:spcBef>
                <a:spcPts val="700"/>
              </a:spcBef>
              <a:buClr>
                <a:srgbClr val="D6ECFF"/>
              </a:buClr>
              <a:buSzPct val="95000"/>
              <a:buChar char="▪"/>
              <a:defRPr sz="4200">
                <a:latin typeface="Corbel"/>
                <a:ea typeface="Corbel"/>
                <a:cs typeface="Corbel"/>
                <a:sym typeface="Corbel"/>
              </a:defRPr>
            </a:pPr>
            <a:r>
              <a:t>Direcionar o estudo para a área de maior suspeita ou AMS – AMI – Tronco Celíaco.</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2" name="Testes Provocativos"/>
          <p:cNvSpPr txBox="1"/>
          <p:nvPr>
            <p:ph type="title" idx="4294967295"/>
          </p:nvPr>
        </p:nvSpPr>
        <p:spPr>
          <a:xfrm>
            <a:off x="1192106" y="758613"/>
            <a:ext cx="10837335" cy="1038579"/>
          </a:xfrm>
          <a:prstGeom prst="rect">
            <a:avLst/>
          </a:prstGeom>
        </p:spPr>
        <p:txBody>
          <a:bodyPr lIns="65023" tIns="65023" rIns="65023" bIns="65023" anchor="t"/>
          <a:lstStyle>
            <a:lvl1pPr defTabSz="914400">
              <a:defRPr sz="4800">
                <a:solidFill>
                  <a:srgbClr val="C1EEFF"/>
                </a:solidFill>
                <a:latin typeface="Consolas"/>
                <a:ea typeface="Consolas"/>
                <a:cs typeface="Consolas"/>
                <a:sym typeface="Consolas"/>
              </a:defRPr>
            </a:lvl1pPr>
          </a:lstStyle>
          <a:p>
            <a:pPr/>
            <a:r>
              <a:t>Testes Provocativos</a:t>
            </a:r>
          </a:p>
        </p:txBody>
      </p:sp>
      <p:sp>
        <p:nvSpPr>
          <p:cNvPr id="283" name="Cateterismo seletivo da AMS; AMI ou tronco celíaco.…"/>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Cateterismo seletivo da AMS; AMI ou tronco celíaco.</a:t>
            </a:r>
          </a:p>
          <a:p>
            <a:pPr marL="548322" indent="-480059" defTabSz="914400">
              <a:spcBef>
                <a:spcPts val="700"/>
              </a:spcBef>
              <a:buClr>
                <a:srgbClr val="D6ECFF"/>
              </a:buClr>
              <a:buSzPct val="95000"/>
              <a:buChar char="▪"/>
              <a:defRPr sz="4200">
                <a:latin typeface="Corbel"/>
                <a:ea typeface="Corbel"/>
                <a:cs typeface="Corbel"/>
                <a:sym typeface="Corbel"/>
              </a:defRPr>
            </a:pPr>
            <a:r>
              <a:t>Heparina não fracionada EV (5.000 – 7.000 U).</a:t>
            </a:r>
          </a:p>
          <a:p>
            <a:pPr marL="548322" indent="-480059" defTabSz="914400">
              <a:spcBef>
                <a:spcPts val="700"/>
              </a:spcBef>
              <a:buClr>
                <a:srgbClr val="D6ECFF"/>
              </a:buClr>
              <a:buSzPct val="95000"/>
              <a:buChar char="▪"/>
              <a:defRPr sz="4200">
                <a:latin typeface="Corbel"/>
                <a:ea typeface="Corbel"/>
                <a:cs typeface="Corbel"/>
                <a:sym typeface="Corbel"/>
              </a:defRPr>
            </a:pPr>
            <a:r>
              <a:t>Nitroglicerina 200 µg intra-arterial.</a:t>
            </a:r>
          </a:p>
          <a:p>
            <a:pPr marL="548322" indent="-480059" defTabSz="914400">
              <a:spcBef>
                <a:spcPts val="700"/>
              </a:spcBef>
              <a:buClr>
                <a:srgbClr val="D6ECFF"/>
              </a:buClr>
              <a:buSzPct val="95000"/>
              <a:buChar char="▪"/>
              <a:defRPr sz="4200">
                <a:latin typeface="Corbel"/>
                <a:ea typeface="Corbel"/>
                <a:cs typeface="Corbel"/>
                <a:sym typeface="Corbel"/>
              </a:defRPr>
            </a:pPr>
            <a:r>
              <a:t>Alteplase (4 mg; 8 mg; 12 mg; 20 mg).</a:t>
            </a:r>
          </a:p>
          <a:p>
            <a:pPr marL="548322" indent="-480059" defTabSz="914400">
              <a:spcBef>
                <a:spcPts val="700"/>
              </a:spcBef>
              <a:buClr>
                <a:srgbClr val="D6ECFF"/>
              </a:buClr>
              <a:buSzPct val="95000"/>
              <a:buChar char="▪"/>
              <a:defRPr sz="4200">
                <a:latin typeface="Corbel"/>
                <a:ea typeface="Corbel"/>
                <a:cs typeface="Corbel"/>
                <a:sym typeface="Corbel"/>
              </a:defRPr>
            </a:pPr>
            <a:r>
              <a:t>Reteplase (5 U; 5 U; 5 U). </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86" name="image.png" descr="image.png"/>
          <p:cNvPicPr>
            <a:picLocks noChangeAspect="1"/>
          </p:cNvPicPr>
          <p:nvPr/>
        </p:nvPicPr>
        <p:blipFill>
          <a:blip r:embed="rId2">
            <a:extLst/>
          </a:blip>
          <a:stretch>
            <a:fillRect/>
          </a:stretch>
        </p:blipFill>
        <p:spPr>
          <a:xfrm>
            <a:off x="-9032" y="424462"/>
            <a:ext cx="13022864" cy="8678899"/>
          </a:xfrm>
          <a:prstGeom prst="rect">
            <a:avLst/>
          </a:prstGeom>
          <a:ln w="12700">
            <a:miter lim="400000"/>
          </a:ln>
        </p:spPr>
      </p:pic>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289" name="Imagem4.png" descr="Imagem4.png"/>
          <p:cNvPicPr>
            <a:picLocks noChangeAspect="1"/>
          </p:cNvPicPr>
          <p:nvPr/>
        </p:nvPicPr>
        <p:blipFill>
          <a:blip r:embed="rId2">
            <a:extLst/>
          </a:blip>
          <a:stretch>
            <a:fillRect/>
          </a:stretch>
        </p:blipFill>
        <p:spPr>
          <a:xfrm>
            <a:off x="-1" y="2996070"/>
            <a:ext cx="13004801" cy="4292037"/>
          </a:xfrm>
          <a:prstGeom prst="rect">
            <a:avLst/>
          </a:prstGeom>
          <a:ln w="12700">
            <a:miter lim="400000"/>
          </a:ln>
        </p:spPr>
      </p:pic>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Achados Angiográficos"/>
          <p:cNvSpPr txBox="1"/>
          <p:nvPr>
            <p:ph type="title" idx="4294967295"/>
          </p:nvPr>
        </p:nvSpPr>
        <p:spPr>
          <a:xfrm>
            <a:off x="1192106" y="758613"/>
            <a:ext cx="10837335" cy="1038579"/>
          </a:xfrm>
          <a:prstGeom prst="rect">
            <a:avLst/>
          </a:prstGeom>
        </p:spPr>
        <p:txBody>
          <a:bodyPr lIns="65023" tIns="65023" rIns="65023" bIns="65023" anchor="t"/>
          <a:lstStyle>
            <a:lvl1pPr defTabSz="914400">
              <a:defRPr sz="4800">
                <a:solidFill>
                  <a:srgbClr val="C1EEFF"/>
                </a:solidFill>
                <a:latin typeface="Consolas"/>
                <a:ea typeface="Consolas"/>
                <a:cs typeface="Consolas"/>
                <a:sym typeface="Consolas"/>
              </a:defRPr>
            </a:lvl1pPr>
          </a:lstStyle>
          <a:p>
            <a:pPr/>
            <a:r>
              <a:t>Achados Angiográficos</a:t>
            </a:r>
          </a:p>
        </p:txBody>
      </p:sp>
      <p:sp>
        <p:nvSpPr>
          <p:cNvPr id="292" name="Extravazamento de contraste.…"/>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Extravazamento de contraste.</a:t>
            </a:r>
          </a:p>
          <a:p>
            <a:pPr marL="548322" indent="-480059" defTabSz="914400">
              <a:spcBef>
                <a:spcPts val="700"/>
              </a:spcBef>
              <a:buClr>
                <a:srgbClr val="D6ECFF"/>
              </a:buClr>
              <a:buSzPct val="95000"/>
              <a:buChar char="▪"/>
              <a:defRPr sz="4200">
                <a:latin typeface="Corbel"/>
                <a:ea typeface="Corbel"/>
                <a:cs typeface="Corbel"/>
                <a:sym typeface="Corbel"/>
              </a:defRPr>
            </a:pPr>
            <a:r>
              <a:t>Pseudoaneurisma.</a:t>
            </a:r>
          </a:p>
          <a:p>
            <a:pPr marL="548322" indent="-480059" defTabSz="914400">
              <a:spcBef>
                <a:spcPts val="700"/>
              </a:spcBef>
              <a:buClr>
                <a:srgbClr val="D6ECFF"/>
              </a:buClr>
              <a:buSzPct val="95000"/>
              <a:buChar char="▪"/>
              <a:defRPr sz="4200">
                <a:latin typeface="Corbel"/>
                <a:ea typeface="Corbel"/>
                <a:cs typeface="Corbel"/>
                <a:sym typeface="Corbel"/>
              </a:defRPr>
            </a:pPr>
            <a:r>
              <a:t>Fístula artério-venosa.</a:t>
            </a:r>
          </a:p>
          <a:p>
            <a:pPr marL="548322" indent="-480059" defTabSz="914400">
              <a:spcBef>
                <a:spcPts val="700"/>
              </a:spcBef>
              <a:buClr>
                <a:srgbClr val="D6ECFF"/>
              </a:buClr>
              <a:buSzPct val="95000"/>
              <a:buChar char="▪"/>
              <a:defRPr sz="4200">
                <a:latin typeface="Corbel"/>
                <a:ea typeface="Corbel"/>
                <a:cs typeface="Corbel"/>
                <a:sym typeface="Corbel"/>
              </a:defRPr>
            </a:pPr>
            <a:r>
              <a:t>Hiperemia da mucosa.</a:t>
            </a:r>
          </a:p>
          <a:p>
            <a:pPr marL="548322" indent="-480059" defTabSz="914400">
              <a:spcBef>
                <a:spcPts val="700"/>
              </a:spcBef>
              <a:buClr>
                <a:srgbClr val="D6ECFF"/>
              </a:buClr>
              <a:buSzPct val="95000"/>
              <a:buChar char="▪"/>
              <a:defRPr sz="4200">
                <a:latin typeface="Corbel"/>
                <a:ea typeface="Corbel"/>
                <a:cs typeface="Corbel"/>
                <a:sym typeface="Corbel"/>
              </a:defRPr>
            </a:pPr>
            <a:r>
              <a:t>Blush/neovascularização.</a:t>
            </a:r>
          </a:p>
          <a:p>
            <a:pPr marL="548322" indent="-480059" defTabSz="914400">
              <a:spcBef>
                <a:spcPts val="700"/>
              </a:spcBef>
              <a:buClr>
                <a:srgbClr val="D6ECFF"/>
              </a:buClr>
              <a:buSzPct val="95000"/>
              <a:buChar char="▪"/>
              <a:defRPr sz="4200">
                <a:latin typeface="Corbel"/>
                <a:ea typeface="Corbel"/>
                <a:cs typeface="Corbel"/>
                <a:sym typeface="Corbel"/>
              </a:defRPr>
            </a:pPr>
            <a:r>
              <a:t>Sinal da pseudoveia.</a:t>
            </a:r>
          </a:p>
          <a:p>
            <a:pPr marL="548322" indent="-480059" defTabSz="914400">
              <a:spcBef>
                <a:spcPts val="700"/>
              </a:spcBef>
              <a:buClr>
                <a:srgbClr val="D6ECFF"/>
              </a:buClr>
              <a:buSzPct val="95000"/>
              <a:buChar char="▪"/>
              <a:defRPr sz="4200">
                <a:latin typeface="Corbel"/>
                <a:ea typeface="Corbel"/>
                <a:cs typeface="Corbel"/>
                <a:sym typeface="Corbel"/>
              </a:defRPr>
            </a:pPr>
            <a:r>
              <a:t>Vasocontrição focal/segmentar.</a:t>
            </a:r>
          </a:p>
          <a:p>
            <a:pPr marL="548322" indent="-480059" defTabSz="914400">
              <a:spcBef>
                <a:spcPts val="700"/>
              </a:spcBef>
              <a:buClr>
                <a:srgbClr val="D6ECFF"/>
              </a:buClr>
              <a:buSzPct val="95000"/>
              <a:buChar char="▪"/>
              <a:defRPr sz="4200">
                <a:latin typeface="Corbel"/>
                <a:ea typeface="Corbel"/>
                <a:cs typeface="Corbel"/>
                <a:sym typeface="Corbel"/>
              </a:defRPr>
            </a:pPr>
            <a:r>
              <a:t>Alteração da arquitetura vascular.</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Achados Angiográficos"/>
          <p:cNvSpPr txBox="1"/>
          <p:nvPr>
            <p:ph type="title" idx="4294967295"/>
          </p:nvPr>
        </p:nvSpPr>
        <p:spPr>
          <a:xfrm>
            <a:off x="1083733" y="-1"/>
            <a:ext cx="10837335" cy="1038579"/>
          </a:xfrm>
          <a:prstGeom prst="rect">
            <a:avLst/>
          </a:prstGeom>
        </p:spPr>
        <p:txBody>
          <a:bodyPr lIns="65023" tIns="65023" rIns="65023" bIns="65023" anchor="t"/>
          <a:lstStyle>
            <a:lvl1pPr defTabSz="914400">
              <a:defRPr sz="4800">
                <a:solidFill>
                  <a:srgbClr val="C1EEFF"/>
                </a:solidFill>
                <a:latin typeface="Consolas"/>
                <a:ea typeface="Consolas"/>
                <a:cs typeface="Consolas"/>
                <a:sym typeface="Consolas"/>
              </a:defRPr>
            </a:lvl1pPr>
          </a:lstStyle>
          <a:p>
            <a:pPr/>
            <a:r>
              <a:t>Achados Angiográficos</a:t>
            </a:r>
          </a:p>
        </p:txBody>
      </p:sp>
      <p:pic>
        <p:nvPicPr>
          <p:cNvPr id="295" name="Imagem10.png" descr="Imagem10.png"/>
          <p:cNvPicPr>
            <a:picLocks noChangeAspect="1"/>
          </p:cNvPicPr>
          <p:nvPr/>
        </p:nvPicPr>
        <p:blipFill>
          <a:blip r:embed="rId2">
            <a:extLst/>
          </a:blip>
          <a:stretch>
            <a:fillRect/>
          </a:stretch>
        </p:blipFill>
        <p:spPr>
          <a:xfrm>
            <a:off x="2167466" y="952782"/>
            <a:ext cx="8480214" cy="8800818"/>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écnicas Endovasculares para Controle da HDA"/>
          <p:cNvSpPr txBox="1"/>
          <p:nvPr>
            <p:ph type="title" idx="4294967295"/>
          </p:nvPr>
        </p:nvSpPr>
        <p:spPr>
          <a:xfrm>
            <a:off x="1300479" y="729262"/>
            <a:ext cx="11054082" cy="1300481"/>
          </a:xfrm>
          <a:prstGeom prst="rect">
            <a:avLst/>
          </a:prstGeom>
        </p:spPr>
        <p:txBody>
          <a:bodyPr lIns="65023" tIns="65023" rIns="65023" bIns="65023" anchor="t"/>
          <a:lstStyle>
            <a:lvl1pPr defTabSz="612648">
              <a:defRPr sz="3752">
                <a:solidFill>
                  <a:srgbClr val="C1EEFF"/>
                </a:solidFill>
                <a:latin typeface="Consolas"/>
                <a:ea typeface="Consolas"/>
                <a:cs typeface="Consolas"/>
                <a:sym typeface="Consolas"/>
              </a:defRPr>
            </a:lvl1pPr>
          </a:lstStyle>
          <a:p>
            <a:pPr/>
            <a:r>
              <a:t>Técnicas Endovasculares para Controle da HDA  </a:t>
            </a:r>
          </a:p>
        </p:txBody>
      </p:sp>
      <p:sp>
        <p:nvSpPr>
          <p:cNvPr id="298" name="Embolização.…"/>
          <p:cNvSpPr txBox="1"/>
          <p:nvPr>
            <p:ph type="body" idx="4294967295"/>
          </p:nvPr>
        </p:nvSpPr>
        <p:spPr>
          <a:xfrm>
            <a:off x="1112700" y="2626237"/>
            <a:ext cx="11054081" cy="5527041"/>
          </a:xfrm>
          <a:prstGeom prst="rect">
            <a:avLst/>
          </a:prstGeom>
        </p:spPr>
        <p:txBody>
          <a:bodyPr lIns="65023" tIns="65023" rIns="65023" bIns="65023" anchor="t"/>
          <a:lstStyle/>
          <a:p>
            <a:pPr marL="542839" indent="-475259" defTabSz="905255">
              <a:spcBef>
                <a:spcPts val="600"/>
              </a:spcBef>
              <a:buClr>
                <a:srgbClr val="D6ECFF"/>
              </a:buClr>
              <a:buSzPct val="95000"/>
              <a:buChar char="▪"/>
              <a:defRPr sz="4158">
                <a:latin typeface="Corbel"/>
                <a:ea typeface="Corbel"/>
                <a:cs typeface="Corbel"/>
                <a:sym typeface="Corbel"/>
              </a:defRPr>
            </a:pPr>
            <a:r>
              <a:t>Embolização.</a:t>
            </a:r>
          </a:p>
          <a:p>
            <a:pPr marL="339470" indent="-271891" defTabSz="905255">
              <a:spcBef>
                <a:spcPts val="600"/>
              </a:spcBef>
              <a:buClr>
                <a:srgbClr val="D6ECFF"/>
              </a:buClr>
              <a:buSzTx/>
              <a:buFont typeface="Wingdings"/>
              <a:buNone/>
              <a:defRPr sz="4158">
                <a:latin typeface="Corbel"/>
                <a:ea typeface="Corbel"/>
                <a:cs typeface="Corbel"/>
                <a:sym typeface="Corbel"/>
              </a:defRPr>
            </a:pPr>
          </a:p>
          <a:p>
            <a:pPr marL="542839" indent="-475259" defTabSz="905255">
              <a:spcBef>
                <a:spcPts val="600"/>
              </a:spcBef>
              <a:buClr>
                <a:srgbClr val="D6ECFF"/>
              </a:buClr>
              <a:buSzPct val="95000"/>
              <a:buChar char="▪"/>
              <a:defRPr sz="4158">
                <a:latin typeface="Corbel"/>
                <a:ea typeface="Corbel"/>
                <a:cs typeface="Corbel"/>
                <a:sym typeface="Corbel"/>
              </a:defRPr>
            </a:pPr>
            <a:r>
              <a:t>Injeção intra-arterial de vasopressina.</a:t>
            </a:r>
          </a:p>
          <a:p>
            <a:pPr marL="339470" indent="-271891" defTabSz="905255">
              <a:spcBef>
                <a:spcPts val="600"/>
              </a:spcBef>
              <a:buClr>
                <a:srgbClr val="D6ECFF"/>
              </a:buClr>
              <a:buSzTx/>
              <a:buFont typeface="Wingdings"/>
              <a:buNone/>
              <a:defRPr sz="4158">
                <a:latin typeface="Corbel"/>
                <a:ea typeface="Corbel"/>
                <a:cs typeface="Corbel"/>
                <a:sym typeface="Corbel"/>
              </a:defRPr>
            </a:pPr>
          </a:p>
          <a:p>
            <a:pPr marL="542839" indent="-475259" defTabSz="905255">
              <a:spcBef>
                <a:spcPts val="600"/>
              </a:spcBef>
              <a:buClr>
                <a:srgbClr val="D6ECFF"/>
              </a:buClr>
              <a:buSzPct val="95000"/>
              <a:buChar char="▪"/>
              <a:defRPr sz="4158">
                <a:latin typeface="Corbel"/>
                <a:ea typeface="Corbel"/>
                <a:cs typeface="Corbel"/>
                <a:sym typeface="Corbel"/>
              </a:defRPr>
            </a:pPr>
            <a:r>
              <a:t>Indução mecânica de vasoespasmo.</a:t>
            </a:r>
          </a:p>
          <a:p>
            <a:pPr marL="542839" indent="-475259" defTabSz="905255">
              <a:spcBef>
                <a:spcPts val="600"/>
              </a:spcBef>
              <a:buClr>
                <a:srgbClr val="D6ECFF"/>
              </a:buClr>
              <a:buSzPct val="95000"/>
              <a:buChar char="▪"/>
              <a:defRPr sz="4158">
                <a:latin typeface="Corbel"/>
                <a:ea typeface="Corbel"/>
                <a:cs typeface="Corbel"/>
                <a:sym typeface="Corbel"/>
              </a:defRPr>
            </a:pPr>
          </a:p>
          <a:p>
            <a:pPr marL="542839" indent="-475259" defTabSz="905255">
              <a:spcBef>
                <a:spcPts val="600"/>
              </a:spcBef>
              <a:buClr>
                <a:srgbClr val="D6ECFF"/>
              </a:buClr>
              <a:buSzPct val="95000"/>
              <a:buChar char="▪"/>
              <a:defRPr sz="4158">
                <a:latin typeface="Corbel"/>
                <a:ea typeface="Corbel"/>
                <a:cs typeface="Corbel"/>
                <a:sym typeface="Corbel"/>
              </a:defRPr>
            </a:pPr>
            <a:r>
              <a:t>Marcação pré-operatória de segmento alça com molas ou com azul de metileno.</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Emboloterapia"/>
          <p:cNvSpPr txBox="1"/>
          <p:nvPr>
            <p:ph type="title" idx="4294967295"/>
          </p:nvPr>
        </p:nvSpPr>
        <p:spPr>
          <a:xfrm>
            <a:off x="1300479" y="729262"/>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Emboloterapia</a:t>
            </a:r>
          </a:p>
        </p:txBody>
      </p:sp>
      <p:sp>
        <p:nvSpPr>
          <p:cNvPr id="303" name="Princípios…"/>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Princípios</a:t>
            </a:r>
          </a:p>
          <a:p>
            <a:pPr lvl="1" marL="285750" indent="168275" defTabSz="914400">
              <a:lnSpc>
                <a:spcPct val="150000"/>
              </a:lnSpc>
              <a:spcBef>
                <a:spcPts val="600"/>
              </a:spcBef>
              <a:buClr>
                <a:srgbClr val="D6ECFF"/>
              </a:buClr>
              <a:buSzTx/>
              <a:buFont typeface="Wingdings"/>
              <a:buNone/>
              <a:defRPr sz="3600">
                <a:latin typeface="Corbel"/>
                <a:ea typeface="Corbel"/>
                <a:cs typeface="Corbel"/>
                <a:sym typeface="Corbel"/>
              </a:defRPr>
            </a:pPr>
            <a:r>
              <a:t>- Redução seletiva do fluxo arterial</a:t>
            </a:r>
          </a:p>
          <a:p>
            <a:pPr lvl="1" marL="285750" indent="168275" defTabSz="914400">
              <a:lnSpc>
                <a:spcPct val="150000"/>
              </a:lnSpc>
              <a:spcBef>
                <a:spcPts val="600"/>
              </a:spcBef>
              <a:buClr>
                <a:srgbClr val="D6ECFF"/>
              </a:buClr>
              <a:buSzTx/>
              <a:buFont typeface="Wingdings"/>
              <a:buNone/>
              <a:defRPr sz="3600">
                <a:latin typeface="Corbel"/>
                <a:ea typeface="Corbel"/>
                <a:cs typeface="Corbel"/>
                <a:sym typeface="Corbel"/>
              </a:defRPr>
            </a:pPr>
            <a:r>
              <a:t>- Manutenção da rede colateral</a:t>
            </a:r>
          </a:p>
          <a:p>
            <a:pPr lvl="1" marL="285750" indent="168275" defTabSz="914400">
              <a:lnSpc>
                <a:spcPct val="150000"/>
              </a:lnSpc>
              <a:spcBef>
                <a:spcPts val="600"/>
              </a:spcBef>
              <a:buClr>
                <a:srgbClr val="D6ECFF"/>
              </a:buClr>
              <a:buSzTx/>
              <a:buFont typeface="Wingdings"/>
              <a:buNone/>
              <a:defRPr sz="3600">
                <a:latin typeface="Corbel"/>
                <a:ea typeface="Corbel"/>
                <a:cs typeface="Corbel"/>
                <a:sym typeface="Corbel"/>
              </a:defRPr>
            </a:pPr>
            <a:r>
              <a:t>- Redução do fluxo suficiente para garantir hemostasia porém sem realizar desvascularização</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Emboloterapia"/>
          <p:cNvSpPr txBox="1"/>
          <p:nvPr>
            <p:ph type="title" idx="4294967295"/>
          </p:nvPr>
        </p:nvSpPr>
        <p:spPr>
          <a:xfrm>
            <a:off x="1300479" y="729262"/>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Emboloterapia</a:t>
            </a:r>
          </a:p>
        </p:txBody>
      </p:sp>
      <p:sp>
        <p:nvSpPr>
          <p:cNvPr id="308" name="Príncipios…"/>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Príncipios</a:t>
            </a:r>
          </a:p>
          <a:p>
            <a:pPr lvl="1" marL="285750" indent="168275" defTabSz="914400">
              <a:lnSpc>
                <a:spcPct val="130000"/>
              </a:lnSpc>
              <a:spcBef>
                <a:spcPts val="600"/>
              </a:spcBef>
              <a:buClr>
                <a:srgbClr val="D6ECFF"/>
              </a:buClr>
              <a:buSzTx/>
              <a:buFont typeface="Wingdings"/>
              <a:buNone/>
              <a:defRPr sz="3600">
                <a:latin typeface="Corbel"/>
                <a:ea typeface="Corbel"/>
                <a:cs typeface="Corbel"/>
                <a:sym typeface="Corbel"/>
              </a:defRPr>
            </a:pPr>
            <a:r>
              <a:t>- Varia com o sítio embolizado</a:t>
            </a:r>
          </a:p>
          <a:p>
            <a:pPr lvl="1" marL="285750" indent="168275" defTabSz="914400">
              <a:lnSpc>
                <a:spcPct val="130000"/>
              </a:lnSpc>
              <a:spcBef>
                <a:spcPts val="600"/>
              </a:spcBef>
              <a:buClr>
                <a:srgbClr val="D6ECFF"/>
              </a:buClr>
              <a:buSzTx/>
              <a:buFont typeface="Wingdings"/>
              <a:buNone/>
              <a:defRPr sz="3600">
                <a:latin typeface="Corbel"/>
                <a:ea typeface="Corbel"/>
                <a:cs typeface="Corbel"/>
                <a:sym typeface="Corbel"/>
              </a:defRPr>
            </a:pPr>
            <a:r>
              <a:t>- O mais seletivo possível</a:t>
            </a:r>
          </a:p>
          <a:p>
            <a:pPr lvl="1" marL="285750" indent="168275" defTabSz="914400">
              <a:lnSpc>
                <a:spcPct val="130000"/>
              </a:lnSpc>
              <a:spcBef>
                <a:spcPts val="600"/>
              </a:spcBef>
              <a:buClr>
                <a:srgbClr val="D6ECFF"/>
              </a:buClr>
              <a:buSzTx/>
              <a:buFont typeface="Wingdings"/>
              <a:buNone/>
              <a:defRPr sz="3600">
                <a:latin typeface="Corbel"/>
                <a:ea typeface="Corbel"/>
                <a:cs typeface="Corbel"/>
                <a:sym typeface="Corbel"/>
              </a:defRPr>
            </a:pPr>
            <a:r>
              <a:t>- Risco de infarto: agente embolizante e proximidade da embolização</a:t>
            </a:r>
          </a:p>
          <a:p>
            <a:pPr lvl="1" marL="285750" indent="168275" defTabSz="914400">
              <a:lnSpc>
                <a:spcPct val="130000"/>
              </a:lnSpc>
              <a:spcBef>
                <a:spcPts val="600"/>
              </a:spcBef>
              <a:buClr>
                <a:srgbClr val="D6ECFF"/>
              </a:buClr>
              <a:buSzTx/>
              <a:buFont typeface="Wingdings"/>
              <a:buNone/>
              <a:defRPr sz="3600">
                <a:latin typeface="Corbel"/>
                <a:ea typeface="Corbel"/>
                <a:cs typeface="Corbel"/>
                <a:sym typeface="Corbel"/>
              </a:defRPr>
            </a:pPr>
            <a:r>
              <a:t>- Embolizar o menor segmento visceral possível</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Agentes Embolizantes"/>
          <p:cNvSpPr txBox="1"/>
          <p:nvPr>
            <p:ph type="title" idx="4294967295"/>
          </p:nvPr>
        </p:nvSpPr>
        <p:spPr>
          <a:xfrm>
            <a:off x="1300479" y="729262"/>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Agentes Embolizantes</a:t>
            </a:r>
          </a:p>
        </p:txBody>
      </p:sp>
      <p:sp>
        <p:nvSpPr>
          <p:cNvPr id="313" name="Gelfoam.…"/>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Gelfoam.</a:t>
            </a:r>
          </a:p>
          <a:p>
            <a:pPr marL="548322" indent="-480059" defTabSz="914400">
              <a:spcBef>
                <a:spcPts val="700"/>
              </a:spcBef>
              <a:buClr>
                <a:srgbClr val="D6ECFF"/>
              </a:buClr>
              <a:buSzPct val="95000"/>
              <a:buChar char="▪"/>
              <a:defRPr sz="4200">
                <a:latin typeface="Corbel"/>
                <a:ea typeface="Corbel"/>
                <a:cs typeface="Corbel"/>
                <a:sym typeface="Corbel"/>
              </a:defRPr>
            </a:pPr>
            <a:r>
              <a:t>PVA.</a:t>
            </a:r>
          </a:p>
          <a:p>
            <a:pPr marL="548322" indent="-480059" defTabSz="914400">
              <a:spcBef>
                <a:spcPts val="700"/>
              </a:spcBef>
              <a:buClr>
                <a:srgbClr val="D6ECFF"/>
              </a:buClr>
              <a:buSzPct val="95000"/>
              <a:buChar char="▪"/>
              <a:defRPr sz="4200">
                <a:latin typeface="Corbel"/>
                <a:ea typeface="Corbel"/>
                <a:cs typeface="Corbel"/>
                <a:sym typeface="Corbel"/>
              </a:defRPr>
            </a:pPr>
            <a:r>
              <a:t>Microesferas.</a:t>
            </a:r>
          </a:p>
          <a:p>
            <a:pPr marL="548322" indent="-480059" defTabSz="914400">
              <a:spcBef>
                <a:spcPts val="700"/>
              </a:spcBef>
              <a:buClr>
                <a:srgbClr val="D6ECFF"/>
              </a:buClr>
              <a:buSzPct val="95000"/>
              <a:buChar char="▪"/>
              <a:defRPr sz="4200">
                <a:latin typeface="Corbel"/>
                <a:ea typeface="Corbel"/>
                <a:cs typeface="Corbel"/>
                <a:sym typeface="Corbel"/>
              </a:defRPr>
            </a:pPr>
            <a:r>
              <a:t>Molas.</a:t>
            </a:r>
          </a:p>
          <a:p>
            <a:pPr marL="548322" indent="-480059" defTabSz="914400">
              <a:spcBef>
                <a:spcPts val="700"/>
              </a:spcBef>
              <a:buClr>
                <a:srgbClr val="D6ECFF"/>
              </a:buClr>
              <a:buSzPct val="95000"/>
              <a:buChar char="▪"/>
              <a:defRPr sz="4200">
                <a:latin typeface="Corbel"/>
                <a:ea typeface="Corbel"/>
                <a:cs typeface="Corbel"/>
                <a:sym typeface="Corbel"/>
              </a:defRPr>
            </a:pPr>
            <a:r>
              <a:t>Adesivo Tissular.</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 name="Conduta Baseada em Achados Angiográficos"/>
          <p:cNvSpPr txBox="1"/>
          <p:nvPr>
            <p:ph type="title" idx="4294967295"/>
          </p:nvPr>
        </p:nvSpPr>
        <p:spPr>
          <a:xfrm>
            <a:off x="1083733" y="650239"/>
            <a:ext cx="10837335" cy="1588419"/>
          </a:xfrm>
          <a:prstGeom prst="rect">
            <a:avLst/>
          </a:prstGeom>
        </p:spPr>
        <p:txBody>
          <a:bodyPr lIns="65023" tIns="65023" rIns="65023" bIns="65023" anchor="t"/>
          <a:lstStyle>
            <a:lvl1pPr defTabSz="795527">
              <a:defRPr sz="4698">
                <a:solidFill>
                  <a:srgbClr val="C1EEFF"/>
                </a:solidFill>
                <a:latin typeface="Consolas"/>
                <a:ea typeface="Consolas"/>
                <a:cs typeface="Consolas"/>
                <a:sym typeface="Consolas"/>
              </a:defRPr>
            </a:lvl1pPr>
          </a:lstStyle>
          <a:p>
            <a:pPr/>
            <a:r>
              <a:t>Conduta Baseada em Achados Angiográficos</a:t>
            </a:r>
          </a:p>
        </p:txBody>
      </p:sp>
      <p:sp>
        <p:nvSpPr>
          <p:cNvPr id="316" name="Arteriografia normal.…"/>
          <p:cNvSpPr txBox="1"/>
          <p:nvPr>
            <p:ph type="body" sz="half" idx="4294967295"/>
          </p:nvPr>
        </p:nvSpPr>
        <p:spPr>
          <a:xfrm>
            <a:off x="1282417" y="3224106"/>
            <a:ext cx="11054081" cy="4345307"/>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Arteriografia normal.</a:t>
            </a:r>
          </a:p>
          <a:p>
            <a:pPr marL="548322" indent="-480059" defTabSz="914400">
              <a:spcBef>
                <a:spcPts val="700"/>
              </a:spcBef>
              <a:buClr>
                <a:srgbClr val="D6ECFF"/>
              </a:buClr>
              <a:buSzPct val="95000"/>
              <a:buChar char="▪"/>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Extravazamento do meio de contraste.</a:t>
            </a:r>
          </a:p>
          <a:p>
            <a:pPr marL="548322" indent="-480059" defTabSz="914400">
              <a:spcBef>
                <a:spcPts val="700"/>
              </a:spcBef>
              <a:buClr>
                <a:srgbClr val="D6ECFF"/>
              </a:buClr>
              <a:buSzPct val="95000"/>
              <a:buChar char="▪"/>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Anormalidades vasculares.</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8" name="Testes provocativos…"/>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Testes provocativos</a:t>
            </a:r>
          </a:p>
          <a:p>
            <a:pPr marL="548322" indent="-480059" defTabSz="914400">
              <a:spcBef>
                <a:spcPts val="700"/>
              </a:spcBef>
              <a:buClr>
                <a:srgbClr val="D6ECFF"/>
              </a:buClr>
              <a:buSzPct val="95000"/>
              <a:buChar char="-"/>
              <a:defRPr sz="4200">
                <a:latin typeface="Corbel"/>
                <a:ea typeface="Corbel"/>
                <a:cs typeface="Corbel"/>
                <a:sym typeface="Corbel"/>
              </a:defRPr>
            </a:pPr>
            <a:r>
              <a:t>Monocordil.</a:t>
            </a:r>
          </a:p>
          <a:p>
            <a:pPr marL="548322" indent="-480059" defTabSz="914400">
              <a:spcBef>
                <a:spcPts val="700"/>
              </a:spcBef>
              <a:buClr>
                <a:srgbClr val="D6ECFF"/>
              </a:buClr>
              <a:buSzPct val="95000"/>
              <a:buChar char="-"/>
              <a:defRPr sz="4200">
                <a:latin typeface="Corbel"/>
                <a:ea typeface="Corbel"/>
                <a:cs typeface="Corbel"/>
                <a:sym typeface="Corbel"/>
              </a:defRPr>
            </a:pPr>
            <a:r>
              <a:t>Fibrinolíticos.</a:t>
            </a:r>
          </a:p>
          <a:p>
            <a:pPr marL="548322" indent="-480059" defTabSz="914400">
              <a:spcBef>
                <a:spcPts val="700"/>
              </a:spcBef>
              <a:buClr>
                <a:srgbClr val="D6ECFF"/>
              </a:buClr>
              <a:buSzPct val="95000"/>
              <a:buChar char="▪"/>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Cateterismo superseletivo</a:t>
            </a:r>
          </a:p>
          <a:p>
            <a:pPr marL="548322" indent="-480059" defTabSz="914400">
              <a:spcBef>
                <a:spcPts val="700"/>
              </a:spcBef>
              <a:buClr>
                <a:srgbClr val="D6ECFF"/>
              </a:buClr>
              <a:buSzPct val="95000"/>
              <a:buChar char="▪"/>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Embolização empírica*</a:t>
            </a:r>
          </a:p>
        </p:txBody>
      </p:sp>
      <p:sp>
        <p:nvSpPr>
          <p:cNvPr id="319" name="Angiografia Normal"/>
          <p:cNvSpPr txBox="1"/>
          <p:nvPr>
            <p:ph type="title" idx="4294967295"/>
          </p:nvPr>
        </p:nvSpPr>
        <p:spPr>
          <a:xfrm>
            <a:off x="1083733" y="541866"/>
            <a:ext cx="10728961" cy="2162952"/>
          </a:xfrm>
          <a:prstGeom prst="rect">
            <a:avLst/>
          </a:prstGeom>
        </p:spPr>
        <p:txBody>
          <a:bodyPr lIns="65023" tIns="65023" rIns="65023" bIns="65023" anchor="t"/>
          <a:lstStyle>
            <a:lvl1pPr defTabSz="914400">
              <a:defRPr sz="4800">
                <a:solidFill>
                  <a:srgbClr val="C1EEFF"/>
                </a:solidFill>
                <a:latin typeface="Consolas"/>
                <a:ea typeface="Consolas"/>
                <a:cs typeface="Consolas"/>
                <a:sym typeface="Consolas"/>
              </a:defRPr>
            </a:lvl1pPr>
          </a:lstStyle>
          <a:p>
            <a:pPr/>
            <a:r>
              <a:t>Angiografia Normal</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22" name="Imagem4.png" descr="Imagem4.png"/>
          <p:cNvPicPr>
            <a:picLocks noChangeAspect="1"/>
          </p:cNvPicPr>
          <p:nvPr/>
        </p:nvPicPr>
        <p:blipFill>
          <a:blip r:embed="rId2">
            <a:extLst/>
          </a:blip>
          <a:stretch>
            <a:fillRect/>
          </a:stretch>
        </p:blipFill>
        <p:spPr>
          <a:xfrm>
            <a:off x="-1" y="2996070"/>
            <a:ext cx="13004801" cy="4292037"/>
          </a:xfrm>
          <a:prstGeom prst="rect">
            <a:avLst/>
          </a:prstGeom>
          <a:ln w="12700">
            <a:miter lim="400000"/>
          </a:ln>
        </p:spPr>
      </p:pic>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Embolização superseletiva.…"/>
          <p:cNvSpPr txBox="1"/>
          <p:nvPr>
            <p:ph type="body" sz="half" idx="4294967295"/>
          </p:nvPr>
        </p:nvSpPr>
        <p:spPr>
          <a:xfrm>
            <a:off x="1252836" y="3411213"/>
            <a:ext cx="11054081" cy="3510389"/>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Embolização superseletiva.</a:t>
            </a:r>
          </a:p>
          <a:p>
            <a:pPr marL="548322" indent="-480059" defTabSz="914400">
              <a:spcBef>
                <a:spcPts val="700"/>
              </a:spcBef>
              <a:buClr>
                <a:srgbClr val="D6ECFF"/>
              </a:buClr>
              <a:buSzPct val="95000"/>
              <a:buChar char="▪"/>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Injeção de vasopressina?</a:t>
            </a:r>
          </a:p>
        </p:txBody>
      </p:sp>
      <p:sp>
        <p:nvSpPr>
          <p:cNvPr id="325" name="Extravazamento do Meio de Contraste"/>
          <p:cNvSpPr txBox="1"/>
          <p:nvPr>
            <p:ph type="title" idx="4294967295"/>
          </p:nvPr>
        </p:nvSpPr>
        <p:spPr>
          <a:xfrm>
            <a:off x="1083733" y="153528"/>
            <a:ext cx="10728961" cy="2162953"/>
          </a:xfrm>
          <a:prstGeom prst="rect">
            <a:avLst/>
          </a:prstGeom>
        </p:spPr>
        <p:txBody>
          <a:bodyPr lIns="65023" tIns="65023" rIns="65023" bIns="65023" anchor="t"/>
          <a:lstStyle>
            <a:lvl1pPr defTabSz="914400">
              <a:defRPr sz="5000">
                <a:solidFill>
                  <a:srgbClr val="C1EEFF"/>
                </a:solidFill>
                <a:latin typeface="Consolas"/>
                <a:ea typeface="Consolas"/>
                <a:cs typeface="Consolas"/>
                <a:sym typeface="Consolas"/>
              </a:defRPr>
            </a:lvl1pPr>
          </a:lstStyle>
          <a:p>
            <a:pPr/>
            <a:r>
              <a:t>Extravazamento do Meio de Contraste</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28" name="Imagem12.png" descr="Imagem12.png"/>
          <p:cNvPicPr>
            <a:picLocks noChangeAspect="1"/>
          </p:cNvPicPr>
          <p:nvPr/>
        </p:nvPicPr>
        <p:blipFill>
          <a:blip r:embed="rId2">
            <a:extLst/>
          </a:blip>
          <a:stretch>
            <a:fillRect/>
          </a:stretch>
        </p:blipFill>
        <p:spPr>
          <a:xfrm>
            <a:off x="8687928" y="3901440"/>
            <a:ext cx="4316872" cy="3955627"/>
          </a:xfrm>
          <a:prstGeom prst="rect">
            <a:avLst/>
          </a:prstGeom>
          <a:ln w="12700">
            <a:miter lim="400000"/>
          </a:ln>
        </p:spPr>
      </p:pic>
      <p:pic>
        <p:nvPicPr>
          <p:cNvPr id="329" name="Imagem11.png" descr="Imagem11.png"/>
          <p:cNvPicPr>
            <a:picLocks noChangeAspect="1"/>
          </p:cNvPicPr>
          <p:nvPr/>
        </p:nvPicPr>
        <p:blipFill>
          <a:blip r:embed="rId3">
            <a:extLst/>
          </a:blip>
          <a:stretch>
            <a:fillRect/>
          </a:stretch>
        </p:blipFill>
        <p:spPr>
          <a:xfrm>
            <a:off x="4334933" y="4009813"/>
            <a:ext cx="4334934" cy="3793068"/>
          </a:xfrm>
          <a:prstGeom prst="rect">
            <a:avLst/>
          </a:prstGeom>
          <a:ln w="12700">
            <a:miter lim="400000"/>
          </a:ln>
        </p:spPr>
      </p:pic>
      <p:pic>
        <p:nvPicPr>
          <p:cNvPr id="330" name="Imagem9.png" descr="Imagem9.png"/>
          <p:cNvPicPr>
            <a:picLocks noChangeAspect="1"/>
          </p:cNvPicPr>
          <p:nvPr/>
        </p:nvPicPr>
        <p:blipFill>
          <a:blip r:embed="rId4">
            <a:extLst/>
          </a:blip>
          <a:stretch>
            <a:fillRect/>
          </a:stretch>
        </p:blipFill>
        <p:spPr>
          <a:xfrm>
            <a:off x="-1" y="3034453"/>
            <a:ext cx="4371059" cy="4822614"/>
          </a:xfrm>
          <a:prstGeom prst="rect">
            <a:avLst/>
          </a:prstGeom>
          <a:ln w="12700">
            <a:miter lim="400000"/>
          </a:ln>
        </p:spPr>
      </p:pic>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2"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33" name="Imagem4.png" descr="Imagem4.png"/>
          <p:cNvPicPr>
            <a:picLocks noChangeAspect="1"/>
          </p:cNvPicPr>
          <p:nvPr/>
        </p:nvPicPr>
        <p:blipFill>
          <a:blip r:embed="rId2">
            <a:extLst/>
          </a:blip>
          <a:stretch>
            <a:fillRect/>
          </a:stretch>
        </p:blipFill>
        <p:spPr>
          <a:xfrm>
            <a:off x="-1" y="1842346"/>
            <a:ext cx="6522722" cy="5960535"/>
          </a:xfrm>
          <a:prstGeom prst="rect">
            <a:avLst/>
          </a:prstGeom>
          <a:ln w="12700">
            <a:miter lim="400000"/>
          </a:ln>
        </p:spPr>
      </p:pic>
      <p:pic>
        <p:nvPicPr>
          <p:cNvPr id="334" name="Imagem6.png" descr="Imagem6.png"/>
          <p:cNvPicPr>
            <a:picLocks noChangeAspect="1"/>
          </p:cNvPicPr>
          <p:nvPr/>
        </p:nvPicPr>
        <p:blipFill>
          <a:blip r:embed="rId3">
            <a:extLst/>
          </a:blip>
          <a:stretch>
            <a:fillRect/>
          </a:stretch>
        </p:blipFill>
        <p:spPr>
          <a:xfrm>
            <a:off x="6655928" y="1408853"/>
            <a:ext cx="6348872" cy="6502401"/>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6"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37" name="Imagem8.png" descr="Imagem8.png"/>
          <p:cNvPicPr>
            <a:picLocks noChangeAspect="1"/>
          </p:cNvPicPr>
          <p:nvPr/>
        </p:nvPicPr>
        <p:blipFill>
          <a:blip r:embed="rId2">
            <a:extLst/>
          </a:blip>
          <a:stretch>
            <a:fillRect/>
          </a:stretch>
        </p:blipFill>
        <p:spPr>
          <a:xfrm>
            <a:off x="6285653" y="1738488"/>
            <a:ext cx="6719147" cy="6606259"/>
          </a:xfrm>
          <a:prstGeom prst="rect">
            <a:avLst/>
          </a:prstGeom>
          <a:ln w="12700">
            <a:miter lim="400000"/>
          </a:ln>
        </p:spPr>
      </p:pic>
      <p:pic>
        <p:nvPicPr>
          <p:cNvPr id="338" name="Imagem7.png" descr="Imagem7.png"/>
          <p:cNvPicPr>
            <a:picLocks noChangeAspect="1"/>
          </p:cNvPicPr>
          <p:nvPr/>
        </p:nvPicPr>
        <p:blipFill>
          <a:blip r:embed="rId3">
            <a:extLst/>
          </a:blip>
          <a:stretch>
            <a:fillRect/>
          </a:stretch>
        </p:blipFill>
        <p:spPr>
          <a:xfrm>
            <a:off x="-1" y="1733973"/>
            <a:ext cx="6093744" cy="6610774"/>
          </a:xfrm>
          <a:prstGeom prst="rect">
            <a:avLst/>
          </a:prstGeom>
          <a:ln w="12700">
            <a:miter lim="400000"/>
          </a:ln>
        </p:spPr>
      </p:pic>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Pseudoaneurisma…"/>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Pseudoaneurisma</a:t>
            </a:r>
          </a:p>
          <a:p>
            <a:pPr marL="548322" indent="-480059" defTabSz="914400">
              <a:spcBef>
                <a:spcPts val="700"/>
              </a:spcBef>
              <a:buClr>
                <a:srgbClr val="D6ECFF"/>
              </a:buClr>
              <a:buSzPct val="95000"/>
              <a:buChar char="-"/>
              <a:defRPr sz="4200">
                <a:latin typeface="Corbel"/>
                <a:ea typeface="Corbel"/>
                <a:cs typeface="Corbel"/>
                <a:sym typeface="Corbel"/>
              </a:defRPr>
            </a:pPr>
            <a:r>
              <a:t>Tratar como extravazamento ativo.</a:t>
            </a:r>
          </a:p>
          <a:p>
            <a:pPr marL="342900" indent="-274637" defTabSz="914400">
              <a:spcBef>
                <a:spcPts val="700"/>
              </a:spcBef>
              <a:buClr>
                <a:srgbClr val="D6ECFF"/>
              </a:buClr>
              <a:buSzTx/>
              <a:buFont typeface="Wingdings"/>
              <a:buNone/>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Angiodisplasias, malformações vasculares ou tumores</a:t>
            </a:r>
          </a:p>
          <a:p>
            <a:pPr marL="548322" indent="-480059" defTabSz="914400">
              <a:spcBef>
                <a:spcPts val="700"/>
              </a:spcBef>
              <a:buClr>
                <a:srgbClr val="D6ECFF"/>
              </a:buClr>
              <a:buSzPct val="95000"/>
              <a:buChar char="-"/>
              <a:defRPr sz="4200">
                <a:latin typeface="Corbel"/>
                <a:ea typeface="Corbel"/>
                <a:cs typeface="Corbel"/>
                <a:sym typeface="Corbel"/>
              </a:defRPr>
            </a:pPr>
            <a:r>
              <a:t>Embolização apenas paliativa ou pré-operatória com Gelfoam.</a:t>
            </a:r>
          </a:p>
          <a:p>
            <a:pPr marL="548322" indent="-480059" defTabSz="914400">
              <a:spcBef>
                <a:spcPts val="700"/>
              </a:spcBef>
              <a:buClr>
                <a:srgbClr val="D6ECFF"/>
              </a:buClr>
              <a:buSzPct val="95000"/>
              <a:buChar char="-"/>
              <a:defRPr sz="4200">
                <a:latin typeface="Corbel"/>
                <a:ea typeface="Corbel"/>
                <a:cs typeface="Corbel"/>
                <a:sym typeface="Corbel"/>
              </a:defRPr>
            </a:pPr>
            <a:r>
              <a:t>Marcação pré-operatória.</a:t>
            </a:r>
          </a:p>
        </p:txBody>
      </p:sp>
      <p:sp>
        <p:nvSpPr>
          <p:cNvPr id="341" name="Anormalidades vasculares"/>
          <p:cNvSpPr txBox="1"/>
          <p:nvPr>
            <p:ph type="title" idx="4294967295"/>
          </p:nvPr>
        </p:nvSpPr>
        <p:spPr>
          <a:xfrm>
            <a:off x="1083733" y="153528"/>
            <a:ext cx="10728961" cy="2162953"/>
          </a:xfrm>
          <a:prstGeom prst="rect">
            <a:avLst/>
          </a:prstGeom>
        </p:spPr>
        <p:txBody>
          <a:bodyPr lIns="65023" tIns="65023" rIns="65023" bIns="65023" anchor="t"/>
          <a:lstStyle>
            <a:lvl1pPr defTabSz="914400">
              <a:defRPr sz="5000">
                <a:solidFill>
                  <a:srgbClr val="C1EEFF"/>
                </a:solidFill>
                <a:latin typeface="Consolas"/>
                <a:ea typeface="Consolas"/>
                <a:cs typeface="Consolas"/>
                <a:sym typeface="Consolas"/>
              </a:defRPr>
            </a:lvl1pPr>
          </a:lstStyle>
          <a:p>
            <a:pPr/>
            <a:r>
              <a:t>Anormalidades vasculares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44" name="Imagem5.png" descr="Imagem5.png"/>
          <p:cNvPicPr>
            <a:picLocks noChangeAspect="1"/>
          </p:cNvPicPr>
          <p:nvPr/>
        </p:nvPicPr>
        <p:blipFill>
          <a:blip r:embed="rId2">
            <a:extLst/>
          </a:blip>
          <a:stretch>
            <a:fillRect/>
          </a:stretch>
        </p:blipFill>
        <p:spPr>
          <a:xfrm>
            <a:off x="1083733" y="-33867"/>
            <a:ext cx="10345139" cy="9787468"/>
          </a:xfrm>
          <a:prstGeom prst="rect">
            <a:avLst/>
          </a:prstGeom>
          <a:ln w="12700">
            <a:miter lim="400000"/>
          </a:ln>
        </p:spPr>
      </p:pic>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6"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47" name="Imagem13.png" descr="Imagem13.png"/>
          <p:cNvPicPr>
            <a:picLocks noChangeAspect="1"/>
          </p:cNvPicPr>
          <p:nvPr/>
        </p:nvPicPr>
        <p:blipFill>
          <a:blip r:embed="rId2">
            <a:extLst/>
          </a:blip>
          <a:stretch>
            <a:fillRect/>
          </a:stretch>
        </p:blipFill>
        <p:spPr>
          <a:xfrm>
            <a:off x="541866" y="-15805"/>
            <a:ext cx="11437904" cy="9769405"/>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9"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50" name="1.0001.jpg" descr="1.0001.jpg"/>
          <p:cNvPicPr>
            <a:picLocks noChangeAspect="1"/>
          </p:cNvPicPr>
          <p:nvPr/>
        </p:nvPicPr>
        <p:blipFill>
          <a:blip r:embed="rId2">
            <a:extLst/>
          </a:blip>
          <a:stretch>
            <a:fillRect/>
          </a:stretch>
        </p:blipFill>
        <p:spPr>
          <a:xfrm>
            <a:off x="435535" y="158264"/>
            <a:ext cx="12133730" cy="9668466"/>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2" name="Título"/>
          <p:cNvSpPr txBox="1"/>
          <p:nvPr>
            <p:ph type="title" idx="4294967295"/>
          </p:nvPr>
        </p:nvSpPr>
        <p:spPr>
          <a:xfrm>
            <a:off x="1300479" y="729262"/>
            <a:ext cx="11054082" cy="1300481"/>
          </a:xfrm>
          <a:prstGeom prst="rect">
            <a:avLst/>
          </a:prstGeom>
        </p:spPr>
        <p:txBody>
          <a:bodyPr lIns="65023" tIns="65023" rIns="65023" bIns="65023" anchor="t"/>
          <a:lstStyle/>
          <a:p>
            <a:pPr algn="l" defTabSz="804672">
              <a:defRPr sz="4928">
                <a:solidFill>
                  <a:srgbClr val="C1EEFF"/>
                </a:solidFill>
                <a:latin typeface="Consolas"/>
                <a:ea typeface="Consolas"/>
                <a:cs typeface="Consolas"/>
                <a:sym typeface="Consolas"/>
              </a:defRPr>
            </a:pPr>
          </a:p>
        </p:txBody>
      </p:sp>
      <p:pic>
        <p:nvPicPr>
          <p:cNvPr id="353" name="2.0001.jpg" descr="2.0001.jpg"/>
          <p:cNvPicPr>
            <a:picLocks noChangeAspect="1"/>
          </p:cNvPicPr>
          <p:nvPr/>
        </p:nvPicPr>
        <p:blipFill>
          <a:blip r:embed="rId2">
            <a:extLst/>
          </a:blip>
          <a:stretch>
            <a:fillRect/>
          </a:stretch>
        </p:blipFill>
        <p:spPr>
          <a:xfrm>
            <a:off x="412240" y="24006"/>
            <a:ext cx="12180320" cy="9705588"/>
          </a:xfrm>
          <a:prstGeom prst="rect">
            <a:avLst/>
          </a:prstGeom>
          <a:ln w="12700">
            <a:miter lim="400000"/>
          </a:ln>
        </p:spPr>
      </p:pic>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5" name="Complicações"/>
          <p:cNvSpPr txBox="1"/>
          <p:nvPr>
            <p:ph type="title" idx="4294967295"/>
          </p:nvPr>
        </p:nvSpPr>
        <p:spPr>
          <a:xfrm>
            <a:off x="1300479" y="729262"/>
            <a:ext cx="11054082" cy="1300481"/>
          </a:xfrm>
          <a:prstGeom prst="rect">
            <a:avLst/>
          </a:prstGeom>
        </p:spPr>
        <p:txBody>
          <a:bodyPr lIns="65023" tIns="65023" rIns="65023" bIns="65023" anchor="t"/>
          <a:lstStyle>
            <a:lvl1pPr defTabSz="914400">
              <a:defRPr sz="5600">
                <a:solidFill>
                  <a:srgbClr val="C1EEFF"/>
                </a:solidFill>
                <a:latin typeface="Consolas"/>
                <a:ea typeface="Consolas"/>
                <a:cs typeface="Consolas"/>
                <a:sym typeface="Consolas"/>
              </a:defRPr>
            </a:lvl1pPr>
          </a:lstStyle>
          <a:p>
            <a:pPr/>
            <a:r>
              <a:t>Complicações</a:t>
            </a:r>
          </a:p>
        </p:txBody>
      </p:sp>
      <p:sp>
        <p:nvSpPr>
          <p:cNvPr id="356" name="O risco de isquemia da trato intestinal baixo é considerável (20%) e o risco-benefício da embolização deve ser pesado com a equipe cirúrgica envolvida.…"/>
          <p:cNvSpPr txBox="1"/>
          <p:nvPr>
            <p:ph type="body" idx="4294967295"/>
          </p:nvPr>
        </p:nvSpPr>
        <p:spPr>
          <a:xfrm>
            <a:off x="1300479" y="2537741"/>
            <a:ext cx="11054082" cy="6502402"/>
          </a:xfrm>
          <a:prstGeom prst="rect">
            <a:avLst/>
          </a:prstGeom>
        </p:spPr>
        <p:txBody>
          <a:bodyPr lIns="65023" tIns="65023" rIns="65023" bIns="65023" anchor="t"/>
          <a:lstStyle/>
          <a:p>
            <a:pPr marL="548322" indent="-480059" defTabSz="914400">
              <a:spcBef>
                <a:spcPts val="700"/>
              </a:spcBef>
              <a:buClr>
                <a:srgbClr val="D6ECFF"/>
              </a:buClr>
              <a:buSzPct val="95000"/>
              <a:buChar char="▪"/>
              <a:defRPr sz="4200">
                <a:latin typeface="Corbel"/>
                <a:ea typeface="Corbel"/>
                <a:cs typeface="Corbel"/>
                <a:sym typeface="Corbel"/>
              </a:defRPr>
            </a:pPr>
            <a:r>
              <a:t>O risco de isquemia da trato intestinal baixo é considerável (20%) e o risco-benefício da embolização deve ser pesado com a equipe cirúrgica envolvida.</a:t>
            </a:r>
          </a:p>
          <a:p>
            <a:pPr marL="342900" indent="-274637" defTabSz="914400">
              <a:spcBef>
                <a:spcPts val="700"/>
              </a:spcBef>
              <a:buClr>
                <a:srgbClr val="D6ECFF"/>
              </a:buClr>
              <a:buSzTx/>
              <a:buFont typeface="Wingdings"/>
              <a:buNone/>
              <a:defRPr sz="4200">
                <a:latin typeface="Corbel"/>
                <a:ea typeface="Corbel"/>
                <a:cs typeface="Corbel"/>
                <a:sym typeface="Corbel"/>
              </a:defRPr>
            </a:pPr>
          </a:p>
          <a:p>
            <a:pPr marL="548322" indent="-480059" defTabSz="914400">
              <a:spcBef>
                <a:spcPts val="700"/>
              </a:spcBef>
              <a:buClr>
                <a:srgbClr val="D6ECFF"/>
              </a:buClr>
              <a:buSzPct val="95000"/>
              <a:buChar char="▪"/>
              <a:defRPr sz="4200">
                <a:latin typeface="Corbel"/>
                <a:ea typeface="Corbel"/>
                <a:cs typeface="Corbel"/>
                <a:sym typeface="Corbel"/>
              </a:defRPr>
            </a:pPr>
            <a:r>
              <a:t>Embolização inadvertida de segmentos de alça não-alvo.</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8" name="Daniel Kanaan…"/>
          <p:cNvSpPr txBox="1"/>
          <p:nvPr>
            <p:ph type="title"/>
          </p:nvPr>
        </p:nvSpPr>
        <p:spPr>
          <a:xfrm>
            <a:off x="1269999" y="4180332"/>
            <a:ext cx="10464801" cy="1744218"/>
          </a:xfrm>
          <a:prstGeom prst="rect">
            <a:avLst/>
          </a:prstGeom>
        </p:spPr>
        <p:txBody>
          <a:bodyPr/>
          <a:lstStyle/>
          <a:p>
            <a:pPr defTabSz="361472">
              <a:defRPr sz="3400">
                <a:solidFill>
                  <a:srgbClr val="000000"/>
                </a:solidFill>
              </a:defRPr>
            </a:pPr>
            <a:r>
              <a:rPr>
                <a:solidFill>
                  <a:srgbClr val="FFFFFF"/>
                </a:solidFill>
              </a:rPr>
              <a:t>Daniel Kanaan</a:t>
            </a:r>
          </a:p>
          <a:p>
            <a:pPr defTabSz="361472">
              <a:defRPr sz="3400">
                <a:solidFill>
                  <a:srgbClr val="000000"/>
                </a:solidFill>
              </a:defRPr>
            </a:pPr>
            <a:r>
              <a:rPr>
                <a:solidFill>
                  <a:srgbClr val="FFFFFF"/>
                </a:solidFill>
              </a:rPr>
              <a:t>Radiologia Intervencionista e Cirurgia Endovascular</a:t>
            </a:r>
          </a:p>
          <a:p>
            <a:pPr defTabSz="361472">
              <a:defRPr sz="3400">
                <a:solidFill>
                  <a:srgbClr val="000000"/>
                </a:solidFill>
              </a:defRPr>
            </a:pPr>
            <a:r>
              <a:rPr>
                <a:solidFill>
                  <a:srgbClr val="FFFFFF"/>
                </a:solidFill>
              </a:rPr>
              <a:t>CRM: 52.86363-7</a:t>
            </a:r>
          </a:p>
        </p:txBody>
      </p:sp>
      <p:pic>
        <p:nvPicPr>
          <p:cNvPr id="359" name="image27.png" descr="image27.png"/>
          <p:cNvPicPr>
            <a:picLocks noChangeAspect="1"/>
          </p:cNvPicPr>
          <p:nvPr/>
        </p:nvPicPr>
        <p:blipFill>
          <a:blip r:embed="rId2">
            <a:extLst/>
          </a:blip>
          <a:stretch>
            <a:fillRect/>
          </a:stretch>
        </p:blipFill>
        <p:spPr>
          <a:xfrm>
            <a:off x="2149031" y="368110"/>
            <a:ext cx="8706737" cy="2701322"/>
          </a:xfrm>
          <a:prstGeom prst="rect">
            <a:avLst/>
          </a:prstGeom>
          <a:ln w="12700">
            <a:miter lim="400000"/>
          </a:ln>
        </p:spPr>
      </p:pic>
      <p:sp>
        <p:nvSpPr>
          <p:cNvPr id="360" name="daniel.kanaan@hotmail.com…"/>
          <p:cNvSpPr txBox="1"/>
          <p:nvPr>
            <p:ph type="body" sz="quarter" idx="1"/>
          </p:nvPr>
        </p:nvSpPr>
        <p:spPr>
          <a:xfrm>
            <a:off x="1259192" y="6347714"/>
            <a:ext cx="10219293" cy="2258503"/>
          </a:xfrm>
          <a:prstGeom prst="rect">
            <a:avLst/>
          </a:prstGeom>
        </p:spPr>
        <p:txBody>
          <a:bodyPr/>
          <a:lstStyle/>
          <a:p>
            <a:pPr>
              <a:defRPr sz="3700">
                <a:solidFill>
                  <a:srgbClr val="F4F4F4"/>
                </a:solidFill>
              </a:defRPr>
            </a:pPr>
            <a:r>
              <a:rPr u="sng">
                <a:uFill>
                  <a:solidFill>
                    <a:srgbClr val="0000FF"/>
                  </a:solidFill>
                </a:uFill>
                <a:hlinkClick r:id="rId3" invalidUrl="" action="" tgtFrame="" tooltip="" history="1" highlightClick="0" endSnd="0"/>
              </a:rPr>
              <a:t>daniel.kanaan@hotmail.com</a:t>
            </a:r>
          </a:p>
          <a:p>
            <a:pPr>
              <a:defRPr sz="3700">
                <a:solidFill>
                  <a:srgbClr val="000000"/>
                </a:solidFill>
              </a:defRPr>
            </a:pPr>
            <a:r>
              <a:rPr>
                <a:solidFill>
                  <a:srgbClr val="FFFFFF"/>
                </a:solidFill>
              </a:rPr>
              <a:t>tel: (21) 988058025/ (21) 98568-8025</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Gradient">
  <a:themeElements>
    <a:clrScheme name="Gradient">
      <a:dk1>
        <a:srgbClr val="FF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Gradient">
  <a:themeElements>
    <a:clrScheme name="Gradient">
      <a:dk1>
        <a:srgbClr val="000000"/>
      </a:dk1>
      <a:lt1>
        <a:srgbClr val="FFFFFF"/>
      </a:lt1>
      <a:dk2>
        <a:srgbClr val="53585F"/>
      </a:dk2>
      <a:lt2>
        <a:srgbClr val="DCDEE0"/>
      </a:lt2>
      <a:accent1>
        <a:srgbClr val="0065C1"/>
      </a:accent1>
      <a:accent2>
        <a:srgbClr val="189B1A"/>
      </a:accent2>
      <a:accent3>
        <a:srgbClr val="008C91"/>
      </a:accent3>
      <a:accent4>
        <a:srgbClr val="5747C1"/>
      </a:accent4>
      <a:accent5>
        <a:srgbClr val="971817"/>
      </a:accent5>
      <a:accent6>
        <a:srgbClr val="BC8027"/>
      </a:accent6>
      <a:hlink>
        <a:srgbClr val="0000FF"/>
      </a:hlink>
      <a:folHlink>
        <a:srgbClr val="FF00FF"/>
      </a:folHlink>
    </a:clrScheme>
    <a:fontScheme name="Gradient">
      <a:majorFont>
        <a:latin typeface="Helvetica Light"/>
        <a:ea typeface="Helvetica Light"/>
        <a:cs typeface="Helvetica Light"/>
      </a:majorFont>
      <a:minorFont>
        <a:latin typeface="Helvetica Light"/>
        <a:ea typeface="Helvetica Light"/>
        <a:cs typeface="Helvetica Light"/>
      </a:minorFont>
    </a:fontScheme>
    <a:fmtScheme name="Gradien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
          <a:effectLst>
            <a:outerShdw sx="100000" sy="100000" kx="0" ky="0" algn="b" rotWithShape="0" blurRad="76200" dist="0" dir="18900000">
              <a:srgbClr val="000000">
                <a:alpha val="8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flip="none" rotWithShape="1">
          <a:gsLst>
            <a:gs pos="0">
              <a:schemeClr val="accent1"/>
            </a:gs>
            <a:gs pos="100000">
              <a:schemeClr val="accent1">
                <a:hueOff val="321132"/>
                <a:satOff val="-12043"/>
                <a:lumOff val="-7113"/>
              </a:schemeClr>
            </a:gs>
          </a:gsLst>
          <a:lin ang="5400000" scaled="0"/>
        </a:gradFill>
        <a:ln w="12700" cap="flat">
          <a:noFill/>
          <a:miter lim="400000"/>
        </a:ln>
        <a:effectLst>
          <a:outerShdw sx="100000" sy="100000" kx="0" ky="0" algn="b" rotWithShape="0" blurRad="76200" dist="0" dir="18900000">
            <a:srgbClr val="000000">
              <a:alpha val="8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FFFFFF"/>
            </a:solidFill>
            <a:effectLst>
              <a:outerShdw sx="100000" sy="100000" kx="0" ky="0" algn="b" rotWithShape="0" blurRad="25400" dist="23998" dir="2700000">
                <a:srgbClr val="000000">
                  <a:alpha val="31034"/>
                </a:srgbClr>
              </a:outerShdw>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800" u="none" kumimoji="0" normalizeH="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