
<file path=[Content_Types].xml><?xml version="1.0" encoding="utf-8"?>
<Types xmlns="http://schemas.openxmlformats.org/package/2006/content-types">
  <Default Extension="xml" ContentType="application/xml"/>
  <Default Extension="mp4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62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99" r:id="rId21"/>
    <p:sldId id="297" r:id="rId22"/>
    <p:sldId id="294" r:id="rId23"/>
    <p:sldId id="298" r:id="rId24"/>
    <p:sldId id="285" r:id="rId25"/>
    <p:sldId id="293" r:id="rId26"/>
    <p:sldId id="301" r:id="rId27"/>
    <p:sldId id="286" r:id="rId28"/>
    <p:sldId id="292" r:id="rId29"/>
    <p:sldId id="287" r:id="rId30"/>
    <p:sldId id="291" r:id="rId31"/>
    <p:sldId id="288" r:id="rId32"/>
    <p:sldId id="295" r:id="rId33"/>
    <p:sldId id="300" r:id="rId34"/>
    <p:sldId id="302" r:id="rId35"/>
    <p:sldId id="29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7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lita%20Alves\Documents\Medicina%20Unifacs\M6\TCC\C&#243;pia%20de%20Banco%20CHD%20Final%20JANEIRO%202018.xlsx%20ATUALIZADO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Pasta1" TargetMode="External"/><Relationship Id="rId2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lita%20Alves\Documents\graficos%20tcc.xlsx" TargetMode="External"/><Relationship Id="rId2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lita%20Alves\Documents\graficos%20tcc.xlsx" TargetMode="External"/><Relationship Id="rId2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banco!$AM$217:$AM$219</c:f>
              <c:strCache>
                <c:ptCount val="3"/>
                <c:pt idx="0">
                  <c:v>HDA</c:v>
                </c:pt>
                <c:pt idx="1">
                  <c:v>HDB</c:v>
                </c:pt>
                <c:pt idx="2">
                  <c:v>HDM</c:v>
                </c:pt>
              </c:strCache>
            </c:strRef>
          </c:cat>
          <c:val>
            <c:numRef>
              <c:f>banco!$AN$217:$AN$219</c:f>
              <c:numCache>
                <c:formatCode>0.00%</c:formatCode>
                <c:ptCount val="3"/>
                <c:pt idx="0">
                  <c:v>0.868</c:v>
                </c:pt>
                <c:pt idx="1">
                  <c:v>0.132</c:v>
                </c:pt>
                <c:pt idx="2" formatCode="0%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3D-4649-8588-FA5324B6D47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134155048"/>
        <c:axId val="2134148328"/>
      </c:barChart>
      <c:catAx>
        <c:axId val="213415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48328"/>
        <c:crosses val="autoZero"/>
        <c:auto val="1"/>
        <c:lblAlgn val="ctr"/>
        <c:lblOffset val="100"/>
        <c:noMultiLvlLbl val="0"/>
      </c:catAx>
      <c:valAx>
        <c:axId val="213414832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2134155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Planilha1!$E$5:$E$7</c:f>
              <c:strCache>
                <c:ptCount val="3"/>
                <c:pt idx="0">
                  <c:v>Hematêmese e Melena</c:v>
                </c:pt>
                <c:pt idx="1">
                  <c:v>Melena</c:v>
                </c:pt>
                <c:pt idx="2">
                  <c:v>Hematêmese </c:v>
                </c:pt>
              </c:strCache>
            </c:strRef>
          </c:cat>
          <c:val>
            <c:numRef>
              <c:f>Planilha1!$F$5:$F$7</c:f>
              <c:numCache>
                <c:formatCode>0.00%</c:formatCode>
                <c:ptCount val="3"/>
                <c:pt idx="0">
                  <c:v>0.484</c:v>
                </c:pt>
                <c:pt idx="1">
                  <c:v>0.306</c:v>
                </c:pt>
                <c:pt idx="2">
                  <c:v>0.178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4B-4CFE-AF4A-21D47DA2322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134037064"/>
        <c:axId val="2134027912"/>
      </c:barChart>
      <c:catAx>
        <c:axId val="213403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134027912"/>
        <c:crosses val="autoZero"/>
        <c:auto val="1"/>
        <c:lblAlgn val="ctr"/>
        <c:lblOffset val="100"/>
        <c:noMultiLvlLbl val="0"/>
      </c:catAx>
      <c:valAx>
        <c:axId val="213402791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2134037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C45-4538-89D2-409500475E6C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C45-4538-89D2-409500475E6C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C45-4538-89D2-409500475E6C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C45-4538-89D2-409500475E6C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C45-4538-89D2-409500475E6C}"/>
              </c:ext>
            </c:extLst>
          </c:dPt>
          <c:dLbls>
            <c:dLbl>
              <c:idx val="0"/>
              <c:layout>
                <c:manualLayout>
                  <c:x val="-0.105272589734612"/>
                  <c:y val="-0.10717688698003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45-4538-89D2-409500475E6C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C45-4538-89D2-409500475E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Planilha1!$K$2:$K$6</c:f>
              <c:strCache>
                <c:ptCount val="5"/>
                <c:pt idx="0">
                  <c:v>VE</c:v>
                </c:pt>
                <c:pt idx="1">
                  <c:v>VG</c:v>
                </c:pt>
                <c:pt idx="2">
                  <c:v>DUP</c:v>
                </c:pt>
                <c:pt idx="3">
                  <c:v>Angiectasias gastroduodenais</c:v>
                </c:pt>
                <c:pt idx="4">
                  <c:v>Outros</c:v>
                </c:pt>
              </c:strCache>
            </c:strRef>
          </c:cat>
          <c:val>
            <c:numRef>
              <c:f>Planilha1!$L$2:$L$6</c:f>
              <c:numCache>
                <c:formatCode>0.00%</c:formatCode>
                <c:ptCount val="5"/>
                <c:pt idx="0">
                  <c:v>0.705</c:v>
                </c:pt>
                <c:pt idx="1">
                  <c:v>0.132</c:v>
                </c:pt>
                <c:pt idx="2">
                  <c:v>0.139</c:v>
                </c:pt>
                <c:pt idx="3">
                  <c:v>0.034</c:v>
                </c:pt>
                <c:pt idx="4">
                  <c:v>0.006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C45-4538-89D2-409500475E6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2513647196309"/>
          <c:y val="0.000712806168429552"/>
          <c:w val="0.3718431489393"/>
          <c:h val="0.99928719383157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4"/>
              <c:layout>
                <c:manualLayout>
                  <c:x val="0.00151337634023168"/>
                  <c:y val="0.0081720646613748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31-468E-BB40-FF81C2E448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Planilha1!$E$31:$E$35</c:f>
              <c:strCache>
                <c:ptCount val="5"/>
                <c:pt idx="0">
                  <c:v>DAF</c:v>
                </c:pt>
                <c:pt idx="1">
                  <c:v>HEME</c:v>
                </c:pt>
                <c:pt idx="2">
                  <c:v>VHC</c:v>
                </c:pt>
                <c:pt idx="3">
                  <c:v>HAI</c:v>
                </c:pt>
                <c:pt idx="4">
                  <c:v>VHB</c:v>
                </c:pt>
              </c:strCache>
            </c:strRef>
          </c:cat>
          <c:val>
            <c:numRef>
              <c:f>Planilha1!$F$31:$F$35</c:f>
              <c:numCache>
                <c:formatCode>0.00%</c:formatCode>
                <c:ptCount val="5"/>
                <c:pt idx="0">
                  <c:v>0.328</c:v>
                </c:pt>
                <c:pt idx="1">
                  <c:v>0.175</c:v>
                </c:pt>
                <c:pt idx="2">
                  <c:v>0.034</c:v>
                </c:pt>
                <c:pt idx="3">
                  <c:v>0.028</c:v>
                </c:pt>
                <c:pt idx="4">
                  <c:v>0.017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31-468E-BB40-FF81C2E448F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135569768"/>
        <c:axId val="2135573352"/>
      </c:barChart>
      <c:catAx>
        <c:axId val="213556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573352"/>
        <c:crosses val="autoZero"/>
        <c:auto val="1"/>
        <c:lblAlgn val="ctr"/>
        <c:lblOffset val="100"/>
        <c:noMultiLvlLbl val="0"/>
      </c:catAx>
      <c:valAx>
        <c:axId val="213557335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2135569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0.09527</cdr:x>
      <cdr:y>0.29451</cdr:y>
    </cdr:from>
    <cdr:to>
      <cdr:x>0.28676</cdr:x>
      <cdr:y>0.42637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BFC11AC8-BFE2-42D2-A016-AA0004431101}"/>
            </a:ext>
          </a:extLst>
        </cdr:cNvPr>
        <cdr:cNvSpPr txBox="1"/>
      </cdr:nvSpPr>
      <cdr:spPr>
        <a:xfrm xmlns:a="http://schemas.openxmlformats.org/drawingml/2006/main">
          <a:off x="562825" y="903883"/>
          <a:ext cx="1131244" cy="404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800" dirty="0"/>
            <a:t>(N=76)</a:t>
          </a:r>
        </a:p>
      </cdr:txBody>
    </cdr:sp>
  </cdr:relSizeAnchor>
  <cdr:relSizeAnchor xmlns:cdr="http://schemas.openxmlformats.org/drawingml/2006/chartDrawing">
    <cdr:from>
      <cdr:x>0.45777</cdr:x>
      <cdr:y>0.53644</cdr:y>
    </cdr:from>
    <cdr:to>
      <cdr:x>0.61244</cdr:x>
      <cdr:y>0.65837</cdr:y>
    </cdr:to>
    <cdr:sp macro="" textlink="">
      <cdr:nvSpPr>
        <cdr:cNvPr id="4" name="CaixaDeTexto 3">
          <a:extLst xmlns:a="http://schemas.openxmlformats.org/drawingml/2006/main">
            <a:ext uri="{FF2B5EF4-FFF2-40B4-BE49-F238E27FC236}">
              <a16:creationId xmlns:a16="http://schemas.microsoft.com/office/drawing/2014/main" xmlns="" id="{B7232C90-CE75-4A81-984D-A7981EE1734C}"/>
            </a:ext>
          </a:extLst>
        </cdr:cNvPr>
        <cdr:cNvSpPr txBox="1"/>
      </cdr:nvSpPr>
      <cdr:spPr>
        <a:xfrm xmlns:a="http://schemas.openxmlformats.org/drawingml/2006/main">
          <a:off x="2704371" y="1646389"/>
          <a:ext cx="913737" cy="374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800" dirty="0"/>
            <a:t>(N=48)</a:t>
          </a:r>
        </a:p>
      </cdr:txBody>
    </cdr:sp>
  </cdr:relSizeAnchor>
  <cdr:relSizeAnchor xmlns:cdr="http://schemas.openxmlformats.org/drawingml/2006/chartDrawing">
    <cdr:from>
      <cdr:x>0.77196</cdr:x>
      <cdr:y>0.5894</cdr:y>
    </cdr:from>
    <cdr:to>
      <cdr:x>0.93161</cdr:x>
      <cdr:y>0.77301</cdr:y>
    </cdr:to>
    <cdr:sp macro="" textlink="">
      <cdr:nvSpPr>
        <cdr:cNvPr id="5" name="CaixaDeTexto 4">
          <a:extLst xmlns:a="http://schemas.openxmlformats.org/drawingml/2006/main">
            <a:ext uri="{FF2B5EF4-FFF2-40B4-BE49-F238E27FC236}">
              <a16:creationId xmlns:a16="http://schemas.microsoft.com/office/drawing/2014/main" xmlns="" id="{D5CAE1B2-5EFB-439B-8971-09508CB56524}"/>
            </a:ext>
          </a:extLst>
        </cdr:cNvPr>
        <cdr:cNvSpPr txBox="1"/>
      </cdr:nvSpPr>
      <cdr:spPr>
        <a:xfrm xmlns:a="http://schemas.openxmlformats.org/drawingml/2006/main">
          <a:off x="4560515" y="1808929"/>
          <a:ext cx="943166" cy="5635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800" dirty="0"/>
            <a:t>(N= 28)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0.38405</cdr:x>
      <cdr:y>0.71263</cdr:y>
    </cdr:from>
    <cdr:to>
      <cdr:x>0.4942</cdr:x>
      <cdr:y>0.86338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xmlns="" id="{14277D11-CEC5-4484-A38C-670C80A43944}"/>
            </a:ext>
          </a:extLst>
        </cdr:cNvPr>
        <cdr:cNvSpPr txBox="1"/>
      </cdr:nvSpPr>
      <cdr:spPr>
        <a:xfrm xmlns:a="http://schemas.openxmlformats.org/drawingml/2006/main">
          <a:off x="2539721" y="2784117"/>
          <a:ext cx="728395" cy="5889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600" dirty="0"/>
            <a:t>(N= 108)</a:t>
          </a:r>
        </a:p>
      </cdr:txBody>
    </cdr:sp>
  </cdr:relSizeAnchor>
  <cdr:relSizeAnchor xmlns:cdr="http://schemas.openxmlformats.org/drawingml/2006/chartDrawing">
    <cdr:from>
      <cdr:x>0.12941</cdr:x>
      <cdr:y>0.5</cdr:y>
    </cdr:from>
    <cdr:to>
      <cdr:x>0.25603</cdr:x>
      <cdr:y>0.58218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363822E2-C857-4957-9909-23F399575975}"/>
            </a:ext>
          </a:extLst>
        </cdr:cNvPr>
        <cdr:cNvSpPr txBox="1"/>
      </cdr:nvSpPr>
      <cdr:spPr>
        <a:xfrm xmlns:a="http://schemas.openxmlformats.org/drawingml/2006/main">
          <a:off x="855780" y="1953407"/>
          <a:ext cx="837363" cy="321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600" dirty="0"/>
            <a:t>(N= 21)</a:t>
          </a:r>
        </a:p>
      </cdr:txBody>
    </cdr:sp>
  </cdr:relSizeAnchor>
  <cdr:relSizeAnchor xmlns:cdr="http://schemas.openxmlformats.org/drawingml/2006/chartDrawing">
    <cdr:from>
      <cdr:x>0.18912</cdr:x>
      <cdr:y>0.22692</cdr:y>
    </cdr:from>
    <cdr:to>
      <cdr:x>0.31268</cdr:x>
      <cdr:y>0.3556</cdr:y>
    </cdr:to>
    <cdr:sp macro="" textlink="">
      <cdr:nvSpPr>
        <cdr:cNvPr id="4" name="CaixaDeTexto 3">
          <a:extLst xmlns:a="http://schemas.openxmlformats.org/drawingml/2006/main">
            <a:ext uri="{FF2B5EF4-FFF2-40B4-BE49-F238E27FC236}">
              <a16:creationId xmlns:a16="http://schemas.microsoft.com/office/drawing/2014/main" xmlns="" id="{CA9550C5-2247-40C0-B292-9DC8B05570E7}"/>
            </a:ext>
          </a:extLst>
        </cdr:cNvPr>
        <cdr:cNvSpPr txBox="1"/>
      </cdr:nvSpPr>
      <cdr:spPr>
        <a:xfrm xmlns:a="http://schemas.openxmlformats.org/drawingml/2006/main">
          <a:off x="1250615" y="886534"/>
          <a:ext cx="817096" cy="5027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600" dirty="0"/>
            <a:t>(N=22)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0.25987</cdr:x>
      <cdr:y>0.55253</cdr:y>
    </cdr:from>
    <cdr:to>
      <cdr:x>0.39854</cdr:x>
      <cdr:y>0.70136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xmlns="" id="{0B8E645E-7F53-4630-91DD-909F1025D500}"/>
            </a:ext>
          </a:extLst>
        </cdr:cNvPr>
        <cdr:cNvSpPr txBox="1"/>
      </cdr:nvSpPr>
      <cdr:spPr>
        <a:xfrm xmlns:a="http://schemas.openxmlformats.org/drawingml/2006/main">
          <a:off x="1686861" y="1794461"/>
          <a:ext cx="900143" cy="4833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800" dirty="0"/>
            <a:t>(N=31)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x-non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14/04/19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x-non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14/04/19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1" Type="http://schemas.microsoft.com/office/2007/relationships/media" Target="../media/media6.mp4"/><Relationship Id="rId2" Type="http://schemas.openxmlformats.org/officeDocument/2006/relationships/video" Target="../media/media6.mp4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1" Type="http://schemas.microsoft.com/office/2007/relationships/media" Target="../media/media7.MP4"/><Relationship Id="rId2" Type="http://schemas.openxmlformats.org/officeDocument/2006/relationships/video" Target="../media/media7.MP4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1390" y="4245017"/>
            <a:ext cx="8341060" cy="1689040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Marcos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Clarêncio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– CRM: 8676</a:t>
            </a:r>
            <a:b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Mestre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em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Medicina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pela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UFBA.</a:t>
            </a:r>
            <a:b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Supervisor do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Programa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RM do SED CHD HGRS</a:t>
            </a:r>
            <a:b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</a:b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Médico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Assistente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do HSR,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Itaigara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Memorial e HA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716" y="379264"/>
            <a:ext cx="5952812" cy="2238889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3014017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32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32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32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32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32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32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69867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431038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Introdução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Tipos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A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Indicação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Terapêutica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TE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como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realizar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Considerações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finais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mensagens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64521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431038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Introdução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Definição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Hematêmese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e/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ou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melena.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Diminuição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da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Hb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Enterorragia</a:t>
            </a:r>
            <a:r>
              <a:rPr lang="en-US" sz="2400" dirty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.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           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Limites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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esôfago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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papila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Vater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.</a:t>
            </a: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>
                <a:solidFill>
                  <a:schemeClr val="tx1"/>
                </a:solidFill>
                <a:latin typeface="Century Gothic"/>
                <a:cs typeface="Century Gothic"/>
              </a:rPr>
              <a:t>H D A </a:t>
            </a:r>
            <a:r>
              <a:rPr lang="en-US" sz="2400" dirty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  ~90% </a:t>
            </a:r>
            <a:r>
              <a:rPr lang="en-US" sz="2400" dirty="0" err="1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internamentos</a:t>
            </a:r>
            <a:r>
              <a:rPr lang="en-US" sz="2400" dirty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do SED CHD HGRS</a:t>
            </a: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19020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-76584" y="2639248"/>
            <a:ext cx="4822936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Introdução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Century Gothic"/>
                <a:cs typeface="Century Gothic"/>
              </a:rPr>
              <a:t>Frequência da HDA no SED CHD HGRS:</a:t>
            </a:r>
          </a:p>
          <a:p>
            <a:pPr algn="just"/>
            <a:r>
              <a:rPr lang="en-US" sz="2400" dirty="0" err="1">
                <a:solidFill>
                  <a:srgbClr val="000000"/>
                </a:solidFill>
                <a:latin typeface="Century Gothic"/>
                <a:cs typeface="Century Gothic"/>
              </a:rPr>
              <a:t>Período</a:t>
            </a:r>
            <a:r>
              <a:rPr lang="en-US" sz="2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  <a:cs typeface="Century Gothic"/>
              </a:rPr>
              <a:t>janeiro</a:t>
            </a:r>
            <a:r>
              <a:rPr lang="en-US" sz="2400" dirty="0">
                <a:solidFill>
                  <a:srgbClr val="000000"/>
                </a:solidFill>
                <a:latin typeface="Century Gothic"/>
                <a:cs typeface="Century Gothic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  <a:cs typeface="Century Gothic"/>
              </a:rPr>
              <a:t>dezembro</a:t>
            </a:r>
            <a:r>
              <a:rPr lang="en-US" sz="2400" dirty="0">
                <a:solidFill>
                  <a:srgbClr val="000000"/>
                </a:solidFill>
                <a:latin typeface="Century Gothic"/>
                <a:cs typeface="Century Gothic"/>
              </a:rPr>
              <a:t> 2016</a:t>
            </a: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Century Gothic"/>
                <a:cs typeface="Century Gothic"/>
              </a:rPr>
              <a:t>403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  <a:cs typeface="Century Gothic"/>
              </a:rPr>
              <a:t>prontuários</a:t>
            </a:r>
            <a:r>
              <a:rPr lang="en-US" sz="2400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 182 com HD</a:t>
            </a:r>
            <a:endParaRPr lang="en-US" sz="2400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6" name="Gráfico 8">
            <a:extLst>
              <a:ext uri="{FF2B5EF4-FFF2-40B4-BE49-F238E27FC236}">
                <a16:creationId xmlns:a16="http://schemas.microsoft.com/office/drawing/2014/main" xmlns="" id="{38ABC998-F667-4065-880D-3B3612B53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255361"/>
              </p:ext>
            </p:extLst>
          </p:nvPr>
        </p:nvGraphicFramePr>
        <p:xfrm>
          <a:off x="4975335" y="3373043"/>
          <a:ext cx="3924738" cy="2348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85099" y="5742931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=158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13977" y="5741379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=24</a:t>
            </a:r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172854" y="5924960"/>
            <a:ext cx="8696061" cy="572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Almeida B, </a:t>
            </a:r>
            <a:r>
              <a:rPr lang="en-US" sz="14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Alves</a:t>
            </a:r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T, </a:t>
            </a:r>
            <a:r>
              <a:rPr lang="en-US" sz="14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Cavalcante</a:t>
            </a:r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LN. TCC 2018.</a:t>
            </a:r>
          </a:p>
          <a:p>
            <a:pPr algn="just"/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entury Gothic"/>
                <a:cs typeface="Century Gothic"/>
              </a:rPr>
              <a:t>155(3).</a:t>
            </a:r>
          </a:p>
        </p:txBody>
      </p:sp>
    </p:spTree>
    <p:extLst>
      <p:ext uri="{BB962C8B-B14F-4D97-AF65-F5344CB8AC3E}">
        <p14:creationId xmlns:p14="http://schemas.microsoft.com/office/powerpoint/2010/main" val="3835471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431038"/>
            <a:ext cx="2669007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Introdução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Apresentação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clínica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6" name="Gráfico 3">
            <a:extLst>
              <a:ext uri="{FF2B5EF4-FFF2-40B4-BE49-F238E27FC236}">
                <a16:creationId xmlns:a16="http://schemas.microsoft.com/office/drawing/2014/main" xmlns="" id="{61992B42-C384-4C7C-9850-7E19D891EB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4131509"/>
              </p:ext>
            </p:extLst>
          </p:nvPr>
        </p:nvGraphicFramePr>
        <p:xfrm>
          <a:off x="3050397" y="2785931"/>
          <a:ext cx="5907709" cy="3069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ubtitle 2"/>
          <p:cNvSpPr txBox="1">
            <a:spLocks/>
          </p:cNvSpPr>
          <p:nvPr/>
        </p:nvSpPr>
        <p:spPr>
          <a:xfrm>
            <a:off x="172854" y="5924960"/>
            <a:ext cx="8696061" cy="572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Almeida B, </a:t>
            </a:r>
            <a:r>
              <a:rPr lang="en-US" sz="14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Alves</a:t>
            </a:r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T, </a:t>
            </a:r>
            <a:r>
              <a:rPr lang="en-US" sz="14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Cavalcante</a:t>
            </a:r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LN. TCC 2018.</a:t>
            </a:r>
          </a:p>
          <a:p>
            <a:pPr algn="just"/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entury Gothic"/>
                <a:cs typeface="Century Gothic"/>
              </a:rPr>
              <a:t>155(3).</a:t>
            </a:r>
          </a:p>
        </p:txBody>
      </p:sp>
    </p:spTree>
    <p:extLst>
      <p:ext uri="{BB962C8B-B14F-4D97-AF65-F5344CB8AC3E}">
        <p14:creationId xmlns:p14="http://schemas.microsoft.com/office/powerpoint/2010/main" val="2730299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326933"/>
            <a:ext cx="8487525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Introdução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Apresentação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clínica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</a:t>
            </a:r>
          </a:p>
          <a:p>
            <a:pPr marL="182880" indent="0" algn="just">
              <a:buNone/>
            </a:pP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Hematêmese  e melena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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~43%</a:t>
            </a:r>
          </a:p>
          <a:p>
            <a:pPr algn="just"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Melena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~33%</a:t>
            </a:r>
          </a:p>
          <a:p>
            <a:pPr algn="just">
              <a:defRPr/>
            </a:pP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Hemetêmese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~20%</a:t>
            </a:r>
          </a:p>
          <a:p>
            <a:pPr algn="just"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Diminuição  </a:t>
            </a: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Hb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~3%</a:t>
            </a:r>
          </a:p>
          <a:p>
            <a:pPr algn="just">
              <a:defRPr/>
            </a:pP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Enterorragia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&lt;5%</a:t>
            </a: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84810" y="5900985"/>
            <a:ext cx="8696061" cy="572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600" b="1" dirty="0" smtClean="0">
                <a:solidFill>
                  <a:srgbClr val="000000"/>
                </a:solidFill>
                <a:latin typeface="Arial" charset="0"/>
                <a:sym typeface="Wingdings" charset="0"/>
              </a:rPr>
              <a:t>S</a:t>
            </a:r>
            <a:r>
              <a:rPr lang="pt-BR" sz="1600" b="1" dirty="0" smtClean="0">
                <a:solidFill>
                  <a:srgbClr val="000000"/>
                </a:solidFill>
                <a:latin typeface="Arial" charset="0"/>
              </a:rPr>
              <a:t>ilva </a:t>
            </a:r>
            <a:r>
              <a:rPr lang="pt-BR" sz="1600" b="1" dirty="0">
                <a:solidFill>
                  <a:srgbClr val="000000"/>
                </a:solidFill>
                <a:latin typeface="Arial" charset="0"/>
              </a:rPr>
              <a:t>MCB e col. GED. 25(5):131-4, 2006. </a:t>
            </a:r>
            <a:endParaRPr lang="pt-BR" sz="1600" b="1" dirty="0">
              <a:solidFill>
                <a:srgbClr val="000000"/>
              </a:solidFill>
              <a:latin typeface="Arial" charset="0"/>
              <a:sym typeface="Wingdings" charset="0"/>
            </a:endParaRPr>
          </a:p>
          <a:p>
            <a:pPr algn="just"/>
            <a:endParaRPr lang="en-US" sz="14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pPr algn="just"/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entury Gothic"/>
                <a:cs typeface="Century Gothic"/>
              </a:rPr>
              <a:t>155(3).</a:t>
            </a:r>
          </a:p>
        </p:txBody>
      </p:sp>
    </p:spTree>
    <p:extLst>
      <p:ext uri="{BB962C8B-B14F-4D97-AF65-F5344CB8AC3E}">
        <p14:creationId xmlns:p14="http://schemas.microsoft.com/office/powerpoint/2010/main" val="2477742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431038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Introdução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Tipos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A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Indicação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Terapêutica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Modalidades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TE 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como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realizar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Considerações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finais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mensagens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97130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431038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Tipos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A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Varicosa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Não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varicosa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80237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-55767" y="2431038"/>
            <a:ext cx="228321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Tipos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A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Varicosa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Não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varicosa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438274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6" name="Gráfico 6">
            <a:extLst>
              <a:ext uri="{FF2B5EF4-FFF2-40B4-BE49-F238E27FC236}">
                <a16:creationId xmlns:a16="http://schemas.microsoft.com/office/drawing/2014/main" xmlns="" id="{97744A28-1FCB-441F-9EE7-55D1E6C1BE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8013714"/>
              </p:ext>
            </p:extLst>
          </p:nvPr>
        </p:nvGraphicFramePr>
        <p:xfrm>
          <a:off x="2232510" y="1853092"/>
          <a:ext cx="6961278" cy="4463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ubtitle 2"/>
          <p:cNvSpPr txBox="1">
            <a:spLocks/>
          </p:cNvSpPr>
          <p:nvPr/>
        </p:nvSpPr>
        <p:spPr>
          <a:xfrm>
            <a:off x="131220" y="6008244"/>
            <a:ext cx="8696061" cy="572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Almeida B, </a:t>
            </a:r>
            <a:r>
              <a:rPr lang="en-US" sz="14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Alves</a:t>
            </a:r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T, </a:t>
            </a:r>
            <a:r>
              <a:rPr lang="en-US" sz="14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Cavalcante</a:t>
            </a:r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LN. TCC 2018.</a:t>
            </a:r>
          </a:p>
          <a:p>
            <a:pPr algn="just"/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entury Gothic"/>
                <a:cs typeface="Century Gothic"/>
              </a:rPr>
              <a:t>155(3).</a:t>
            </a:r>
          </a:p>
        </p:txBody>
      </p:sp>
    </p:spTree>
    <p:extLst>
      <p:ext uri="{BB962C8B-B14F-4D97-AF65-F5344CB8AC3E}">
        <p14:creationId xmlns:p14="http://schemas.microsoft.com/office/powerpoint/2010/main" val="2916302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097902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Tipos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A 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Varicosa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400" dirty="0" smtClean="0">
                <a:solidFill>
                  <a:srgbClr val="000000"/>
                </a:solidFill>
                <a:latin typeface="Century Gothic"/>
                <a:cs typeface="Century Gothic"/>
              </a:rPr>
              <a:t>Etiologia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</a:rPr>
              <a:t>da Hipertensão </a:t>
            </a:r>
            <a:r>
              <a:rPr lang="pt-BR" sz="2400" dirty="0" smtClean="0">
                <a:solidFill>
                  <a:srgbClr val="000000"/>
                </a:solidFill>
                <a:latin typeface="Century Gothic"/>
                <a:cs typeface="Century Gothic"/>
              </a:rPr>
              <a:t>Portal</a:t>
            </a:r>
          </a:p>
          <a:p>
            <a:pPr algn="just">
              <a:buFont typeface="Monotype Sorts" charset="0"/>
              <a:buNone/>
              <a:defRPr/>
            </a:pPr>
            <a:endParaRPr lang="pt-BR" sz="2400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</a:rPr>
              <a:t>DCPF (</a:t>
            </a: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</a:rPr>
              <a:t>DCFACompensada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</a:rPr>
              <a:t> ou </a:t>
            </a: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</a:rPr>
              <a:t>Descomp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</a:rPr>
              <a:t>.</a:t>
            </a:r>
            <a:r>
              <a:rPr lang="pt-BR" sz="2400" dirty="0" smtClean="0">
                <a:solidFill>
                  <a:srgbClr val="000000"/>
                </a:solidFill>
                <a:latin typeface="Century Gothic"/>
                <a:cs typeface="Century Gothic"/>
              </a:rPr>
              <a:t>)                    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 Vírus C, </a:t>
            </a:r>
            <a:r>
              <a:rPr lang="pt-BR" sz="2400" dirty="0" smtClean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DAF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, vírus </a:t>
            </a: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B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e EHNA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400" dirty="0" smtClean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Não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DCPF  </a:t>
            </a:r>
            <a:r>
              <a:rPr lang="pt-BR" sz="2400" dirty="0" smtClean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HEME       </a:t>
            </a:r>
            <a:endParaRPr lang="pt-BR" sz="24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Etiologia da HDA  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Ruptura de VE e VG ou GHP</a:t>
            </a:r>
          </a:p>
          <a:p>
            <a:pPr marL="182880" indent="0" algn="just">
              <a:buNone/>
            </a:pPr>
            <a:endParaRPr lang="en-US" sz="2400" b="0" dirty="0" smtClean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t="7303" r="61420"/>
          <a:stretch>
            <a:fillRect/>
          </a:stretch>
        </p:blipFill>
        <p:spPr bwMode="auto">
          <a:xfrm>
            <a:off x="7174378" y="2613442"/>
            <a:ext cx="1833563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7" r="3160"/>
          <a:stretch>
            <a:fillRect/>
          </a:stretch>
        </p:blipFill>
        <p:spPr bwMode="auto">
          <a:xfrm>
            <a:off x="7174378" y="4442048"/>
            <a:ext cx="186372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88750" y="5766302"/>
            <a:ext cx="5404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Monotype Sorts" charset="0"/>
              <a:buNone/>
              <a:defRPr/>
            </a:pPr>
            <a:r>
              <a:rPr lang="pt-BR" sz="1400" b="1" dirty="0" smtClean="0">
                <a:solidFill>
                  <a:srgbClr val="000000"/>
                </a:solidFill>
                <a:sym typeface="Wingdings" charset="0"/>
              </a:rPr>
              <a:t>S</a:t>
            </a:r>
            <a:r>
              <a:rPr lang="pt-BR" sz="1400" b="1" dirty="0" smtClean="0">
                <a:solidFill>
                  <a:srgbClr val="000000"/>
                </a:solidFill>
              </a:rPr>
              <a:t>ilva </a:t>
            </a:r>
            <a:r>
              <a:rPr lang="pt-BR" sz="1400" b="1" dirty="0">
                <a:solidFill>
                  <a:srgbClr val="000000"/>
                </a:solidFill>
              </a:rPr>
              <a:t>MCB e col. GED. 25(5):131-4, 2006</a:t>
            </a:r>
            <a:r>
              <a:rPr lang="pt-BR" sz="1400" b="1" dirty="0" smtClean="0">
                <a:solidFill>
                  <a:srgbClr val="000000"/>
                </a:solidFill>
              </a:rPr>
              <a:t>.                                                          </a:t>
            </a:r>
            <a:r>
              <a:rPr lang="en-US" sz="1400" b="1" dirty="0" err="1" smtClean="0">
                <a:solidFill>
                  <a:srgbClr val="000000"/>
                </a:solidFill>
              </a:rPr>
              <a:t>Franchis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R. Journal of </a:t>
            </a:r>
            <a:r>
              <a:rPr lang="en-US" sz="1400" b="1" dirty="0" err="1">
                <a:solidFill>
                  <a:srgbClr val="000000"/>
                </a:solidFill>
              </a:rPr>
              <a:t>Hepatology</a:t>
            </a:r>
            <a:r>
              <a:rPr lang="en-US" sz="1400" b="1" dirty="0">
                <a:solidFill>
                  <a:srgbClr val="000000"/>
                </a:solidFill>
              </a:rPr>
              <a:t>. BAVENO VI. May. 2015.</a:t>
            </a:r>
          </a:p>
        </p:txBody>
      </p:sp>
    </p:spTree>
    <p:extLst>
      <p:ext uri="{BB962C8B-B14F-4D97-AF65-F5344CB8AC3E}">
        <p14:creationId xmlns:p14="http://schemas.microsoft.com/office/powerpoint/2010/main" val="4029832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39756" y="1868871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Tipos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A 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Varicosa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 n= 158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aphicFrame>
        <p:nvGraphicFramePr>
          <p:cNvPr id="11" name="Gráfico 5">
            <a:extLst>
              <a:ext uri="{FF2B5EF4-FFF2-40B4-BE49-F238E27FC236}">
                <a16:creationId xmlns:a16="http://schemas.microsoft.com/office/drawing/2014/main" xmlns="" id="{C30D76CB-423D-45F3-919E-78D385C7B1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920016"/>
              </p:ext>
            </p:extLst>
          </p:nvPr>
        </p:nvGraphicFramePr>
        <p:xfrm>
          <a:off x="1934490" y="2725567"/>
          <a:ext cx="6491171" cy="324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ubtitle 2"/>
          <p:cNvSpPr txBox="1">
            <a:spLocks/>
          </p:cNvSpPr>
          <p:nvPr/>
        </p:nvSpPr>
        <p:spPr>
          <a:xfrm>
            <a:off x="131220" y="5945781"/>
            <a:ext cx="8696061" cy="572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Almeida B, </a:t>
            </a:r>
            <a:r>
              <a:rPr lang="en-US" sz="14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Alves</a:t>
            </a:r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T, </a:t>
            </a:r>
            <a:r>
              <a:rPr lang="en-US" sz="14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Cavalcante</a:t>
            </a:r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LN. TCC 2018.</a:t>
            </a:r>
          </a:p>
          <a:p>
            <a:pPr algn="just"/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endParaRPr lang="en-US" sz="1600" b="1" dirty="0" smtClean="0">
              <a:solidFill>
                <a:srgbClr val="000090"/>
              </a:solidFill>
              <a:latin typeface="Century Gothic"/>
              <a:cs typeface="Century Gothic"/>
            </a:endParaRPr>
          </a:p>
          <a:p>
            <a:r>
              <a:rPr lang="en-US" sz="1600" b="1" dirty="0" smtClean="0">
                <a:solidFill>
                  <a:srgbClr val="000090"/>
                </a:solidFill>
                <a:latin typeface="Century Gothic"/>
                <a:cs typeface="Century Gothic"/>
              </a:rPr>
              <a:t>155(3).</a:t>
            </a:r>
          </a:p>
        </p:txBody>
      </p:sp>
      <p:sp>
        <p:nvSpPr>
          <p:cNvPr id="13" name="CaixaDeTexto 7">
            <a:extLst>
              <a:ext uri="{FF2B5EF4-FFF2-40B4-BE49-F238E27FC236}">
                <a16:creationId xmlns:a16="http://schemas.microsoft.com/office/drawing/2014/main" xmlns="" id="{03674B82-22B2-45C4-9E19-3867E8105027}"/>
              </a:ext>
            </a:extLst>
          </p:cNvPr>
          <p:cNvSpPr txBox="1"/>
          <p:nvPr/>
        </p:nvSpPr>
        <p:spPr>
          <a:xfrm>
            <a:off x="2296928" y="3373872"/>
            <a:ext cx="1017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(N=53)</a:t>
            </a:r>
          </a:p>
        </p:txBody>
      </p:sp>
    </p:spTree>
    <p:extLst>
      <p:ext uri="{BB962C8B-B14F-4D97-AF65-F5344CB8AC3E}">
        <p14:creationId xmlns:p14="http://schemas.microsoft.com/office/powerpoint/2010/main" val="3254745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39756" y="1868871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Tipos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A 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Não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Varicosa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000" dirty="0" smtClean="0">
                <a:solidFill>
                  <a:srgbClr val="000000"/>
                </a:solidFill>
                <a:latin typeface="Century Gothic"/>
                <a:cs typeface="Century Gothic"/>
              </a:rPr>
              <a:t>Etiologia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</a:rPr>
              <a:t>: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</a:rPr>
              <a:t>HDAnV</a:t>
            </a:r>
            <a:endParaRPr lang="pt-BR" sz="2000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</a:rPr>
              <a:t>Causa                                        Incidência (%)</a:t>
            </a:r>
            <a:endParaRPr lang="pt-BR" sz="20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Úlcera Péptica                                  35–50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Erosões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Gastroduodenias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                6-15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Esofagites                                          5 -10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Mallory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-Weiss                                      15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Neoplasia                                             </a:t>
            </a:r>
            <a:r>
              <a:rPr lang="pt-BR" sz="2000" dirty="0" smtClean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1</a:t>
            </a:r>
            <a:endParaRPr lang="pt-BR" sz="20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Lesão Vascular                                    </a:t>
            </a:r>
            <a:r>
              <a:rPr lang="pt-BR" sz="2000" dirty="0" smtClean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5</a:t>
            </a:r>
            <a:endParaRPr lang="pt-BR" sz="20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Outras                                                  </a:t>
            </a:r>
            <a:r>
              <a:rPr lang="pt-BR" sz="2000" dirty="0" smtClean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 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5</a:t>
            </a: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2251" y="5787435"/>
            <a:ext cx="6519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1400" b="1" dirty="0">
                <a:solidFill>
                  <a:srgbClr val="000000"/>
                </a:solidFill>
                <a:latin typeface="Arial" charset="0"/>
              </a:rPr>
              <a:t>Greenberger NJ et al. </a:t>
            </a:r>
            <a:r>
              <a:rPr lang="pt-BR" sz="1400" b="1" dirty="0" err="1">
                <a:solidFill>
                  <a:srgbClr val="000000"/>
                </a:solidFill>
                <a:latin typeface="Arial" charset="0"/>
              </a:rPr>
              <a:t>Current</a:t>
            </a:r>
            <a:r>
              <a:rPr lang="pt-BR" sz="1400" b="1" dirty="0">
                <a:solidFill>
                  <a:srgbClr val="000000"/>
                </a:solidFill>
                <a:latin typeface="Arial" charset="0"/>
              </a:rPr>
              <a:t>, 2009</a:t>
            </a:r>
          </a:p>
          <a:p>
            <a:pPr algn="just">
              <a:defRPr/>
            </a:pPr>
            <a:r>
              <a:rPr lang="pt-BR" sz="1400" b="1" dirty="0">
                <a:solidFill>
                  <a:srgbClr val="000000"/>
                </a:solidFill>
                <a:latin typeface="Arial" charset="0"/>
              </a:rPr>
              <a:t>Moreira EF e </a:t>
            </a:r>
            <a:r>
              <a:rPr lang="pt-BR" sz="1400" b="1" dirty="0" err="1">
                <a:solidFill>
                  <a:srgbClr val="000000"/>
                </a:solidFill>
                <a:latin typeface="Arial" charset="0"/>
              </a:rPr>
              <a:t>col.Projeto</a:t>
            </a:r>
            <a:r>
              <a:rPr lang="pt-BR" sz="1400" b="1" dirty="0">
                <a:solidFill>
                  <a:srgbClr val="000000"/>
                </a:solidFill>
                <a:latin typeface="Arial" charset="0"/>
              </a:rPr>
              <a:t> Diretrizes – SOBED, 2006-2008.</a:t>
            </a:r>
            <a:endParaRPr lang="pt-BR" sz="1400" b="1" dirty="0">
              <a:solidFill>
                <a:srgbClr val="000000"/>
              </a:solidFill>
              <a:latin typeface="Arial" charset="0"/>
              <a:sym typeface="Wingding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224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431038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Introdução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Tipos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A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Indicação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Terapêutica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Modalidades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TE 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como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realizar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Considerações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finais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mensagens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9011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277305" y="2139544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Indicação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Terapêutica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lvl="1" algn="just">
              <a:buFont typeface="Dixieland" charset="0"/>
              <a:buNone/>
              <a:defRPr/>
            </a:pPr>
            <a:r>
              <a:rPr lang="pt-BR" sz="2400" b="1" dirty="0">
                <a:solidFill>
                  <a:srgbClr val="000000"/>
                </a:solidFill>
                <a:latin typeface="Century Gothic"/>
                <a:cs typeface="Century Gothic"/>
              </a:rPr>
              <a:t>EDA</a:t>
            </a:r>
            <a:r>
              <a:rPr lang="pt-BR" sz="2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</a:t>
            </a:r>
          </a:p>
          <a:p>
            <a:pPr lvl="1" algn="just">
              <a:buFont typeface="Dixieland" charset="0"/>
              <a:buNone/>
              <a:defRPr/>
            </a:pPr>
            <a:endParaRPr lang="pt-BR" sz="2400" b="1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lvl="1" algn="just">
              <a:buFont typeface="Dixieland" charset="0"/>
              <a:buNone/>
              <a:defRPr/>
            </a:pP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Hemostasia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espontânea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na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HDAV 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 50-63% </a:t>
            </a:r>
            <a:endParaRPr lang="en-US" sz="2400" b="1" baseline="200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lvl="1" algn="just">
              <a:buFont typeface="Dixieland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Taxa de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ressangramento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nas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primeiras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48 a 72 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 0 – 70% </a:t>
            </a:r>
            <a:endParaRPr lang="en-US" sz="2400" b="1" baseline="200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790" y="5195426"/>
            <a:ext cx="84035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buFont typeface="Dixieland" charset="0"/>
              <a:buNone/>
              <a:defRPr/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sym typeface="Wingdings" charset="0"/>
              </a:rPr>
              <a:t> 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en-US" sz="1600" b="1" dirty="0">
                <a:solidFill>
                  <a:srgbClr val="000000"/>
                </a:solidFill>
                <a:latin typeface="Arial" charset="0"/>
              </a:rPr>
              <a:t>Greenberges, N J et al, Current Diagnosis e Treatment –Gastroenterology, </a:t>
            </a:r>
            <a:r>
              <a:rPr lang="en-US" sz="1600" b="1" dirty="0" err="1">
                <a:solidFill>
                  <a:srgbClr val="000000"/>
                </a:solidFill>
                <a:latin typeface="Arial" charset="0"/>
              </a:rPr>
              <a:t>Hepatology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</a:rPr>
              <a:t> &amp; </a:t>
            </a:r>
            <a:r>
              <a:rPr lang="en-US" sz="1600" b="1" dirty="0" smtClean="0">
                <a:solidFill>
                  <a:srgbClr val="000000"/>
                </a:solidFill>
                <a:latin typeface="Arial" charset="0"/>
              </a:rPr>
              <a:t>Endoscopy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</a:rPr>
              <a:t>.</a:t>
            </a:r>
            <a:r>
              <a:rPr lang="pt-BR" sz="1600" b="1" dirty="0">
                <a:solidFill>
                  <a:srgbClr val="000000"/>
                </a:solidFill>
                <a:latin typeface="Arial" charset="0"/>
              </a:rPr>
              <a:t>2009</a:t>
            </a:r>
          </a:p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pt-BR" sz="1600" b="1" dirty="0">
                <a:solidFill>
                  <a:srgbClr val="000000"/>
                </a:solidFill>
                <a:latin typeface="Arial" charset="0"/>
              </a:rPr>
              <a:t>Moreira, EF. Diretriz da SOBED, 2007-2008</a:t>
            </a:r>
          </a:p>
        </p:txBody>
      </p:sp>
    </p:spTree>
    <p:extLst>
      <p:ext uri="{BB962C8B-B14F-4D97-AF65-F5344CB8AC3E}">
        <p14:creationId xmlns:p14="http://schemas.microsoft.com/office/powerpoint/2010/main" val="2111494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277305" y="2139544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Indicação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Terapêutica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lvl="1" algn="just">
              <a:buFont typeface="Dixieland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Realizar a EDA 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 6 a 12h. 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Eritromicina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(250mg, IV)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 </a:t>
            </a:r>
            <a:endParaRPr lang="en-US" sz="2400" b="1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lvl="1" algn="just">
              <a:buFont typeface="Dixieland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A-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Diagnóstico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de VE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B-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Afastar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outras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causas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de HDA (15%)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C-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Hemostasia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aguda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(27%)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D-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Reduzir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 a taxa de </a:t>
            </a:r>
            <a:r>
              <a:rPr lang="en-US" sz="2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ressangramento</a:t>
            </a:r>
            <a:endParaRPr lang="en-US" sz="2400" b="1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7254" y="5237068"/>
            <a:ext cx="840351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buFont typeface="Dixieland" charset="0"/>
              <a:buNone/>
              <a:defRPr/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sym typeface="Wingdings" charset="0"/>
              </a:rPr>
              <a:t> 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1400" b="1" dirty="0">
                <a:solidFill>
                  <a:srgbClr val="000000"/>
                </a:solidFill>
                <a:latin typeface="Century Gothic"/>
                <a:cs typeface="Century Gothic"/>
              </a:rPr>
              <a:t>Moreira EF e col. </a:t>
            </a:r>
            <a:r>
              <a:rPr lang="en-US" sz="1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Diretriz</a:t>
            </a:r>
            <a:r>
              <a:rPr lang="en-US" sz="1400" b="1" dirty="0">
                <a:solidFill>
                  <a:srgbClr val="000000"/>
                </a:solidFill>
                <a:latin typeface="Century Gothic"/>
                <a:cs typeface="Century Gothic"/>
              </a:rPr>
              <a:t> da SOBED, 2007-2008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1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Consenso</a:t>
            </a:r>
            <a:r>
              <a:rPr lang="en-US" sz="1400" b="1" dirty="0">
                <a:solidFill>
                  <a:srgbClr val="000000"/>
                </a:solidFill>
                <a:latin typeface="Century Gothic"/>
                <a:cs typeface="Century Gothic"/>
              </a:rPr>
              <a:t> da </a:t>
            </a:r>
            <a:r>
              <a:rPr lang="en-US" sz="1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SBHepatologia</a:t>
            </a:r>
            <a:r>
              <a:rPr lang="en-US" sz="1400" b="1" dirty="0">
                <a:solidFill>
                  <a:srgbClr val="000000"/>
                </a:solidFill>
                <a:latin typeface="Century Gothic"/>
                <a:cs typeface="Century Gothic"/>
              </a:rPr>
              <a:t>, 2009; 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1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Franchis</a:t>
            </a:r>
            <a:r>
              <a:rPr lang="en-US" sz="1400" b="1" dirty="0">
                <a:solidFill>
                  <a:srgbClr val="000000"/>
                </a:solidFill>
                <a:latin typeface="Century Gothic"/>
                <a:cs typeface="Century Gothic"/>
              </a:rPr>
              <a:t> R. Journal of </a:t>
            </a:r>
            <a:r>
              <a:rPr lang="en-US" sz="1400" b="1" dirty="0" err="1">
                <a:solidFill>
                  <a:srgbClr val="000000"/>
                </a:solidFill>
                <a:latin typeface="Century Gothic"/>
                <a:cs typeface="Century Gothic"/>
              </a:rPr>
              <a:t>Hepatology</a:t>
            </a:r>
            <a:r>
              <a:rPr lang="en-US" sz="1400" b="1" dirty="0">
                <a:solidFill>
                  <a:srgbClr val="000000"/>
                </a:solidFill>
                <a:latin typeface="Century Gothic"/>
                <a:cs typeface="Century Gothic"/>
              </a:rPr>
              <a:t>. BAVENO VI. May. 2015</a:t>
            </a:r>
            <a:r>
              <a:rPr lang="en-US" sz="14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.</a:t>
            </a:r>
            <a:endParaRPr lang="en-US" sz="1400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90153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277305" y="1827229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Indicação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Terapêutica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800" y="2701228"/>
            <a:ext cx="5114592" cy="3236578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2684464" y="6009821"/>
            <a:ext cx="8191403" cy="440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Forrest JA. Lancet 1974.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38231" y="3664545"/>
            <a:ext cx="811817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544912" y="4275007"/>
            <a:ext cx="811817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586546" y="4857995"/>
            <a:ext cx="811817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586546" y="5253594"/>
            <a:ext cx="811817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098722" y="3497977"/>
            <a:ext cx="437138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105403" y="4087618"/>
            <a:ext cx="437138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105403" y="4649785"/>
            <a:ext cx="437138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05403" y="5253594"/>
            <a:ext cx="437138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549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431038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Introdução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Tipos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A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Indicação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Terapêutica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TE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como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realizar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Considerações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finais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</a:rPr>
              <a:t> 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mensagens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4567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TE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como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realizar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 HDAV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b="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Punção venosa (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jelco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16 ou 18)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        Restauração da hemodinâmica (SF, RL CH)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       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Hb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= 7 - 8g/dl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        Antibiótico 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ceftriaxona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(1g/dia)  1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a;A</a:t>
            </a:r>
            <a:endParaRPr lang="pt-BR" sz="20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       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Rifaximina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e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Lactulose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(25ml 12/12h.  2 a 3 dejeções/dia)  1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a;A</a:t>
            </a:r>
            <a:endParaRPr lang="pt-BR" sz="20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        Infusão de fármaco vasoativo (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terlipressina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,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somatostatina</a:t>
            </a:r>
            <a:endParaRPr lang="pt-BR" sz="20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        ou </a:t>
            </a:r>
            <a:r>
              <a:rPr lang="pt-BR" sz="20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octreotide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) </a:t>
            </a:r>
            <a:r>
              <a:rPr lang="pt-BR" sz="2000" dirty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 5 dias</a:t>
            </a:r>
            <a:endParaRPr lang="pt-BR" sz="20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marL="271463" lvl="1" indent="-271463" algn="just">
              <a:buSzPct val="95000"/>
              <a:buFont typeface="Dixieland" charset="0"/>
              <a:buNone/>
              <a:defRPr/>
            </a:pPr>
            <a:r>
              <a:rPr lang="pt-BR" sz="1100" b="1" dirty="0" smtClean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</a:t>
            </a:r>
          </a:p>
          <a:p>
            <a:pPr marL="271463" lvl="1" indent="-271463" algn="just">
              <a:buSzPct val="95000"/>
              <a:buFont typeface="Dixieland" charset="0"/>
              <a:buNone/>
              <a:defRPr/>
            </a:pPr>
            <a:r>
              <a:rPr lang="en-US" sz="12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Consenso</a:t>
            </a:r>
            <a:r>
              <a:rPr lang="en-US" sz="12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200" b="1" dirty="0">
                <a:solidFill>
                  <a:srgbClr val="000000"/>
                </a:solidFill>
                <a:latin typeface="Century Gothic"/>
                <a:cs typeface="Century Gothic"/>
              </a:rPr>
              <a:t>da </a:t>
            </a:r>
            <a:r>
              <a:rPr lang="en-US" sz="1200" b="1" dirty="0" err="1">
                <a:solidFill>
                  <a:srgbClr val="000000"/>
                </a:solidFill>
                <a:latin typeface="Century Gothic"/>
                <a:cs typeface="Century Gothic"/>
              </a:rPr>
              <a:t>SBHepatologia</a:t>
            </a:r>
            <a:r>
              <a:rPr lang="en-US" sz="1200" b="1" dirty="0">
                <a:solidFill>
                  <a:srgbClr val="000000"/>
                </a:solidFill>
                <a:latin typeface="Century Gothic"/>
                <a:cs typeface="Century Gothic"/>
              </a:rPr>
              <a:t>, 2009; </a:t>
            </a:r>
          </a:p>
          <a:p>
            <a:pPr marL="271463" lvl="1" indent="-271463" algn="just">
              <a:buSzPct val="95000"/>
              <a:buFont typeface="Dixieland" charset="0"/>
              <a:buNone/>
              <a:defRPr/>
            </a:pPr>
            <a:r>
              <a:rPr lang="en-US" sz="1200" b="1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Franchis</a:t>
            </a:r>
            <a:r>
              <a:rPr lang="en-US" sz="12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lang="en-US" sz="1200" b="1" dirty="0">
                <a:solidFill>
                  <a:srgbClr val="000000"/>
                </a:solidFill>
                <a:latin typeface="Century Gothic"/>
                <a:cs typeface="Century Gothic"/>
              </a:rPr>
              <a:t>R. Journal of </a:t>
            </a:r>
            <a:r>
              <a:rPr lang="en-US" sz="1200" b="1" dirty="0" err="1">
                <a:solidFill>
                  <a:srgbClr val="000000"/>
                </a:solidFill>
                <a:latin typeface="Century Gothic"/>
                <a:cs typeface="Century Gothic"/>
              </a:rPr>
              <a:t>Hepatology</a:t>
            </a:r>
            <a:r>
              <a:rPr lang="en-US" sz="1200" b="1" dirty="0">
                <a:solidFill>
                  <a:srgbClr val="000000"/>
                </a:solidFill>
                <a:latin typeface="Century Gothic"/>
                <a:cs typeface="Century Gothic"/>
              </a:rPr>
              <a:t>. BAVENO VI. Jun. </a:t>
            </a:r>
            <a:r>
              <a:rPr lang="en-US" sz="12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2015</a:t>
            </a:r>
            <a:endParaRPr lang="en-US" sz="1200" b="1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271463" lvl="1" indent="-271463" algn="just">
              <a:buSzPct val="95000"/>
              <a:buFont typeface="Dixieland" charset="0"/>
              <a:buNone/>
              <a:defRPr/>
            </a:pPr>
            <a:r>
              <a:rPr lang="pt-BR" sz="1200" b="1" dirty="0" smtClean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S</a:t>
            </a:r>
            <a:r>
              <a:rPr lang="pt-BR" sz="1200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ilva </a:t>
            </a:r>
            <a:r>
              <a:rPr lang="pt-BR" sz="1200" b="1" dirty="0">
                <a:solidFill>
                  <a:srgbClr val="000000"/>
                </a:solidFill>
                <a:latin typeface="Century Gothic"/>
                <a:cs typeface="Century Gothic"/>
              </a:rPr>
              <a:t>MCB e col. GED. 25(5):131-4, 2006. </a:t>
            </a:r>
            <a:endParaRPr lang="en-US" sz="1200" b="1" dirty="0" smtClean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83069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TE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como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realizar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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HDAnV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Monotype Sorts" charset="0"/>
              <a:buNone/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</a:rPr>
              <a:t>Restaurar a hemodinâmica (RL, SF ou CH)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</a:rPr>
              <a:t>Manter </a:t>
            </a: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</a:rPr>
              <a:t>Hb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</a:rPr>
              <a:t>= 7-10g/dl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</a:rPr>
              <a:t>IBP IV (dose contínua 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 80mg bolus+8mg/</a:t>
            </a: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h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ou 40 mg 2 a 4vezes/dia)</a:t>
            </a:r>
          </a:p>
          <a:p>
            <a:pPr algn="just">
              <a:buFont typeface="Monotype Sorts" charset="0"/>
              <a:buNone/>
              <a:defRPr/>
            </a:pP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Tratar H. </a:t>
            </a: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pylori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(IBP + </a:t>
            </a: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claritromicina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 +</a:t>
            </a:r>
            <a:r>
              <a:rPr lang="pt-BR" sz="2400" dirty="0" err="1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amoxiciliana</a:t>
            </a:r>
            <a:r>
              <a:rPr lang="pt-BR" sz="2400" dirty="0">
                <a:solidFill>
                  <a:srgbClr val="000000"/>
                </a:solidFill>
                <a:latin typeface="Century Gothic"/>
                <a:cs typeface="Century Gothic"/>
                <a:sym typeface="Wingdings" charset="0"/>
              </a:rPr>
              <a:t>/14dias)</a:t>
            </a:r>
          </a:p>
          <a:p>
            <a:pPr algn="just">
              <a:buFont typeface="Monotype Sorts" charset="0"/>
              <a:buNone/>
              <a:defRPr/>
            </a:pPr>
            <a:endParaRPr lang="pt-BR" sz="2400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  <a:defRPr/>
            </a:pPr>
            <a:r>
              <a:rPr lang="pt-BR" sz="1600" dirty="0">
                <a:solidFill>
                  <a:srgbClr val="000000"/>
                </a:solidFill>
                <a:latin typeface="Century Gothic"/>
                <a:cs typeface="Century Gothic"/>
              </a:rPr>
              <a:t>Greenberger NJ et al. </a:t>
            </a:r>
            <a:r>
              <a:rPr lang="pt-BR" sz="1600" dirty="0" err="1">
                <a:solidFill>
                  <a:srgbClr val="000000"/>
                </a:solidFill>
                <a:latin typeface="Century Gothic"/>
                <a:cs typeface="Century Gothic"/>
              </a:rPr>
              <a:t>Current</a:t>
            </a:r>
            <a:r>
              <a:rPr lang="pt-BR" sz="1600" dirty="0">
                <a:solidFill>
                  <a:srgbClr val="000000"/>
                </a:solidFill>
                <a:latin typeface="Century Gothic"/>
                <a:cs typeface="Century Gothic"/>
              </a:rPr>
              <a:t>, 2009</a:t>
            </a:r>
          </a:p>
          <a:p>
            <a:pPr marL="182880" indent="0" algn="just">
              <a:buNone/>
              <a:defRPr/>
            </a:pPr>
            <a:r>
              <a:rPr lang="pt-BR" sz="1600" dirty="0">
                <a:solidFill>
                  <a:srgbClr val="000000"/>
                </a:solidFill>
                <a:latin typeface="Century Gothic"/>
                <a:cs typeface="Century Gothic"/>
              </a:rPr>
              <a:t>Moreira EF e </a:t>
            </a:r>
            <a:r>
              <a:rPr lang="pt-BR" sz="1600" dirty="0" err="1">
                <a:solidFill>
                  <a:srgbClr val="000000"/>
                </a:solidFill>
                <a:latin typeface="Century Gothic"/>
                <a:cs typeface="Century Gothic"/>
              </a:rPr>
              <a:t>col.Projeto</a:t>
            </a:r>
            <a:r>
              <a:rPr lang="pt-BR" sz="1600" dirty="0">
                <a:solidFill>
                  <a:srgbClr val="000000"/>
                </a:solidFill>
                <a:latin typeface="Century Gothic"/>
                <a:cs typeface="Century Gothic"/>
              </a:rPr>
              <a:t> Diretrizes – SOBED, 2006-2008.</a:t>
            </a:r>
            <a:endParaRPr lang="pt-BR" sz="1600" dirty="0">
              <a:solidFill>
                <a:srgbClr val="000000"/>
              </a:solidFill>
              <a:latin typeface="Century Gothic"/>
              <a:cs typeface="Century Gothic"/>
              <a:sym typeface="Wingdings" charset="0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87490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1-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2-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Mecânica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LE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hemoclip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3-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Termocoagulação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Bipolar e APC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17874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1-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2-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Mecânica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LE 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hemoclip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3-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Termocoagulação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Bipolar e APC</a:t>
            </a:r>
          </a:p>
          <a:p>
            <a:pPr algn="just">
              <a:buFont typeface="Wingdings" charset="0"/>
              <a:buChar char="à"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6" name="VIDEO-2019-04-07-22-44-27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54840" y="2754194"/>
            <a:ext cx="3657984" cy="207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96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1-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2-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Mecânica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LE 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hemoclip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3-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Termocoagulação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Bipolar e APC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5" name="VIDEO-2019-04-12-00-07-4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02280" y="2647422"/>
            <a:ext cx="3879023" cy="219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89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1-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2-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Mecânica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LE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hemoclip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3-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Termocoagulação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Bipolar e APC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3" name="VIDEO-2019-04-07-22-49-46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15616" y="2706839"/>
            <a:ext cx="3828824" cy="216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87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1-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2-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Mecânica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LE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hemoclip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3-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Termocoagulação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Bipolar e APC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VIDEO-2019-04-11-20-21-48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9630" y="2446667"/>
            <a:ext cx="3616697" cy="204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43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1-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2-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Mecânica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LE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hemoclip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3-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Termocoagulação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Bipolar e APC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3" name="VIDEO-2019-04-08-21-35-41-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13384" y="2307505"/>
            <a:ext cx="3762609" cy="21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46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1-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</a:p>
          <a:p>
            <a:pPr algn="just">
              <a:buFont typeface="Wingdings" charset="0"/>
              <a:buChar char="à"/>
            </a:pP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2-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Mecânica</a:t>
            </a:r>
            <a:r>
              <a:rPr lang="en-US" sz="2400" b="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LE e </a:t>
            </a:r>
            <a:r>
              <a:rPr lang="en-US" sz="2400" b="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hemoclip</a:t>
            </a: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3-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Termocoagulação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Bipolar e APC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IMG-999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7571" y="2402036"/>
            <a:ext cx="3683000" cy="207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62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1-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lvl="1" algn="just">
              <a:buFont typeface="Dixieland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                                                       EV 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</a:rPr>
              <a:t>(%) </a:t>
            </a:r>
            <a:r>
              <a:rPr lang="en-US" sz="2000" b="1" dirty="0" smtClean="0">
                <a:solidFill>
                  <a:schemeClr val="tx1"/>
                </a:solidFill>
                <a:latin typeface="Century Gothic"/>
                <a:cs typeface="Century Gothic"/>
              </a:rPr>
              <a:t>    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</a:rPr>
              <a:t>x            LE (%) 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</a:rPr>
              <a:t>-</a:t>
            </a:r>
            <a:r>
              <a:rPr lang="en-US" sz="2000" b="1" dirty="0" err="1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entury Gothic"/>
                <a:cs typeface="Century Gothic"/>
              </a:rPr>
              <a:t>aguda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</a:rPr>
              <a:t>             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   </a:t>
            </a:r>
            <a:r>
              <a:rPr lang="en-US" sz="2000" b="1" dirty="0" smtClean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   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80-90       x            80-90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-</a:t>
            </a:r>
            <a:r>
              <a:rPr lang="en-US" sz="2000" b="1" dirty="0" err="1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Risco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 de </a:t>
            </a:r>
            <a:r>
              <a:rPr lang="en-US" sz="2000" b="1" dirty="0" err="1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ressangramento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      </a:t>
            </a:r>
            <a:r>
              <a:rPr lang="en-US" sz="2000" b="1" dirty="0" smtClean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  23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-33       x            08-14                       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-</a:t>
            </a:r>
            <a:r>
              <a:rPr lang="en-US" sz="2000" b="1" dirty="0" err="1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Complicações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                          10-28       x              14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-</a:t>
            </a:r>
            <a:r>
              <a:rPr lang="en-US" sz="2000" b="1" dirty="0" err="1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Recanalização</a:t>
            </a:r>
            <a:r>
              <a:rPr lang="en-US" sz="2000" b="1" dirty="0">
                <a:solidFill>
                  <a:schemeClr val="tx1"/>
                </a:solidFill>
                <a:latin typeface="Century Gothic"/>
                <a:cs typeface="Century Gothic"/>
                <a:sym typeface="Wingdings" charset="0"/>
              </a:rPr>
              <a:t>                    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sym typeface="Wingdings" charset="0"/>
              </a:rPr>
              <a:t>       +                            +++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1600" dirty="0" smtClean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lvl="1" algn="just">
              <a:buFont typeface="Dixieland" charset="0"/>
              <a:buNone/>
              <a:defRPr/>
            </a:pPr>
            <a:endParaRPr lang="en-US" sz="1600" b="1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pPr lvl="1" algn="just">
              <a:buFont typeface="Dixieland" charset="0"/>
              <a:buNone/>
              <a:defRPr/>
            </a:pPr>
            <a:r>
              <a:rPr lang="en-US" sz="1600" b="1" dirty="0">
                <a:solidFill>
                  <a:srgbClr val="000000"/>
                </a:solidFill>
                <a:latin typeface="Century Gothic"/>
                <a:cs typeface="Century Gothic"/>
              </a:rPr>
              <a:t> Moreira EF e col. </a:t>
            </a:r>
            <a:r>
              <a:rPr lang="en-US" sz="1600" b="1" dirty="0" err="1">
                <a:solidFill>
                  <a:srgbClr val="000000"/>
                </a:solidFill>
                <a:latin typeface="Century Gothic"/>
                <a:cs typeface="Century Gothic"/>
              </a:rPr>
              <a:t>Diretriz</a:t>
            </a:r>
            <a:r>
              <a:rPr lang="en-US" sz="1600" b="1" dirty="0">
                <a:solidFill>
                  <a:srgbClr val="000000"/>
                </a:solidFill>
                <a:latin typeface="Century Gothic"/>
                <a:cs typeface="Century Gothic"/>
              </a:rPr>
              <a:t> da SOBED, 2007-2008;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1600" b="1" dirty="0" err="1">
                <a:solidFill>
                  <a:srgbClr val="000000"/>
                </a:solidFill>
                <a:latin typeface="Century Gothic"/>
                <a:cs typeface="Century Gothic"/>
              </a:rPr>
              <a:t>Franchis</a:t>
            </a:r>
            <a:r>
              <a:rPr lang="en-US" sz="1600" b="1" dirty="0">
                <a:solidFill>
                  <a:srgbClr val="000000"/>
                </a:solidFill>
                <a:latin typeface="Century Gothic"/>
                <a:cs typeface="Century Gothic"/>
              </a:rPr>
              <a:t> R. Journal of </a:t>
            </a:r>
            <a:r>
              <a:rPr lang="en-US" sz="1600" b="1" dirty="0" err="1">
                <a:solidFill>
                  <a:srgbClr val="000000"/>
                </a:solidFill>
                <a:latin typeface="Century Gothic"/>
                <a:cs typeface="Century Gothic"/>
              </a:rPr>
              <a:t>Hepatology</a:t>
            </a:r>
            <a:r>
              <a:rPr lang="en-US" sz="1600" b="1" dirty="0">
                <a:solidFill>
                  <a:srgbClr val="000000"/>
                </a:solidFill>
                <a:latin typeface="Century Gothic"/>
                <a:cs typeface="Century Gothic"/>
              </a:rPr>
              <a:t>. BAVENO VI.  May. 2015.</a:t>
            </a:r>
          </a:p>
          <a:p>
            <a:pPr lvl="1" algn="just">
              <a:buFont typeface="Dixieland" charset="0"/>
              <a:buNone/>
              <a:defRPr/>
            </a:pPr>
            <a:r>
              <a:rPr lang="en-US" sz="1600" b="1" dirty="0">
                <a:solidFill>
                  <a:srgbClr val="000000"/>
                </a:solidFill>
                <a:latin typeface="Century Gothic"/>
                <a:cs typeface="Century Gothic"/>
              </a:rPr>
              <a:t> Villanueva C et al. J </a:t>
            </a:r>
            <a:r>
              <a:rPr lang="en-US" sz="1600" b="1" dirty="0" err="1">
                <a:solidFill>
                  <a:srgbClr val="000000"/>
                </a:solidFill>
                <a:latin typeface="Century Gothic"/>
                <a:cs typeface="Century Gothic"/>
              </a:rPr>
              <a:t>Hepatol</a:t>
            </a:r>
            <a:r>
              <a:rPr lang="en-US" sz="1600" b="1" dirty="0">
                <a:solidFill>
                  <a:srgbClr val="000000"/>
                </a:solidFill>
                <a:latin typeface="Century Gothic"/>
                <a:cs typeface="Century Gothic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entury Gothic"/>
                <a:cs typeface="Century Gothic"/>
              </a:rPr>
              <a:t>oct.</a:t>
            </a:r>
            <a:r>
              <a:rPr lang="en-US" sz="1600" b="1" dirty="0">
                <a:solidFill>
                  <a:srgbClr val="000000"/>
                </a:solidFill>
                <a:latin typeface="Century Gothic"/>
                <a:cs typeface="Century Gothic"/>
              </a:rPr>
              <a:t> 2006</a:t>
            </a:r>
          </a:p>
          <a:p>
            <a:pPr marL="182880" indent="0" algn="just">
              <a:buNone/>
            </a:pPr>
            <a:endParaRPr lang="en-US" sz="16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2991799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704" y="3316391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-19824" y="4650879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897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1-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VE  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Estudo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randon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controlado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</a:t>
            </a:r>
          </a:p>
          <a:p>
            <a:pPr algn="just">
              <a:buFont typeface="Wingdings" charset="0"/>
              <a:buChar char="à"/>
            </a:pPr>
            <a:r>
              <a:rPr lang="en-US" sz="2400" dirty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n=113                   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Esclero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X  Ciano (%)   p&lt;0.05</a:t>
            </a: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Controle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do sang.      83,93         98,2              +</a:t>
            </a:r>
          </a:p>
          <a:p>
            <a:pPr algn="just">
              <a:buFont typeface="Wingdings" charset="0"/>
              <a:buChar char="à"/>
            </a:pPr>
            <a:r>
              <a:rPr lang="en-US" sz="2400" dirty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Ressangramento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 26,79         19,30            NS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Conclusão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Ciano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pode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ser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superior a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eclero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no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controle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inicial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da H D A.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16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Elsebaey MA et al. BMC </a:t>
            </a:r>
            <a:r>
              <a:rPr lang="en-US" sz="16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Gastroenterol</a:t>
            </a:r>
            <a:r>
              <a:rPr lang="en-US" sz="16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. 2019.</a:t>
            </a:r>
          </a:p>
          <a:p>
            <a:pPr marL="182880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endParaRPr lang="en-US" sz="24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2991799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704" y="3402487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704" y="3811443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-19824" y="4650879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361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2-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Mecânica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LE e clip</a:t>
            </a:r>
          </a:p>
          <a:p>
            <a:pPr algn="just">
              <a:buFont typeface="Wingdings" charset="0"/>
              <a:buChar char="à"/>
            </a:pPr>
            <a:r>
              <a:rPr lang="en-US" sz="2400" dirty="0" err="1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R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evisão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sistemática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TE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na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lesão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Dieulafoy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                    LE (n=75)  X  Clip (n=87) %        p </a:t>
            </a: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96                        91                      NS</a:t>
            </a: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Recorrência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6                         17                      NS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Conclusão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Sem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diferença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estatística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entre LE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clipe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.</a:t>
            </a:r>
          </a:p>
          <a:p>
            <a:pPr marL="182880" indent="0" algn="just">
              <a:buNone/>
            </a:pPr>
            <a:r>
              <a:rPr lang="en-US" sz="18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Barakat</a:t>
            </a:r>
            <a:r>
              <a:rPr lang="en-US" sz="18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M, et al. </a:t>
            </a:r>
            <a:r>
              <a:rPr lang="en-US" sz="18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Eur</a:t>
            </a:r>
            <a:r>
              <a:rPr lang="en-US" sz="18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Gastroenterol</a:t>
            </a:r>
            <a:r>
              <a:rPr lang="en-US" sz="18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Hepatol</a:t>
            </a:r>
            <a:r>
              <a:rPr lang="en-US" sz="18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. 2018.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2991799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-19824" y="3531631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-41352" y="4952215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037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2-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Mecânica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LE e clip</a:t>
            </a: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VE: TE 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Revisão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sistemática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                    LE+ APC     X    LE                p </a:t>
            </a: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   ++                  ++              NS</a:t>
            </a: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Recorrência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VE     +                   ++              &lt;0.05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Conclusão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TE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combinada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(LE+APC)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reduz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recorrência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de VE</a:t>
            </a:r>
          </a:p>
          <a:p>
            <a:pPr marL="182880" indent="0" algn="just">
              <a:buNone/>
            </a:pPr>
            <a:r>
              <a:rPr lang="en-US" sz="18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Li X, et al. </a:t>
            </a:r>
            <a:r>
              <a:rPr lang="en-US" sz="18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Eur</a:t>
            </a:r>
            <a:r>
              <a:rPr lang="en-US" sz="18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J </a:t>
            </a:r>
            <a:r>
              <a:rPr lang="en-US" sz="18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Gastroenterol</a:t>
            </a:r>
            <a:r>
              <a:rPr lang="en-US" sz="18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Hepatol</a:t>
            </a:r>
            <a:r>
              <a:rPr lang="en-US" sz="18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. 2017.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2991799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-19824" y="3531631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-41352" y="4952215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901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60573" y="1848050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just">
              <a:buNone/>
            </a:pPr>
            <a:endParaRPr lang="en-US" sz="2400" b="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Quais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as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modalidades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?</a:t>
            </a: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3-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Termocoagulação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: Bipolar e APC  DUP</a:t>
            </a: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0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Revisão</a:t>
            </a:r>
            <a:r>
              <a:rPr lang="en-US" sz="20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sistemática</a:t>
            </a:r>
            <a:r>
              <a:rPr lang="en-US" sz="20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e meta </a:t>
            </a:r>
            <a:r>
              <a:rPr lang="en-US" sz="20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análise</a:t>
            </a:r>
            <a:r>
              <a:rPr lang="en-US" sz="20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 28 Trials (n=2988)</a:t>
            </a:r>
          </a:p>
          <a:p>
            <a:pPr algn="just">
              <a:buFont typeface="Wingdings" charset="0"/>
              <a:buChar char="à"/>
            </a:pPr>
            <a:endParaRPr lang="en-US" sz="2000" dirty="0" smtClean="0">
              <a:solidFill>
                <a:schemeClr val="tx1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0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                         </a:t>
            </a:r>
            <a:r>
              <a:rPr lang="en-US" sz="20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Injeção</a:t>
            </a:r>
            <a:r>
              <a:rPr lang="en-US" sz="20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Clip          </a:t>
            </a:r>
            <a:r>
              <a:rPr lang="en-US" sz="20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Inj</a:t>
            </a:r>
            <a:r>
              <a:rPr lang="en-US" sz="20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.+</a:t>
            </a:r>
            <a:r>
              <a:rPr lang="en-US" sz="20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Termocoagulaão</a:t>
            </a:r>
            <a:r>
              <a:rPr lang="en-US" sz="20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. </a:t>
            </a:r>
          </a:p>
          <a:p>
            <a:pPr algn="just">
              <a:buFont typeface="Wingdings" charset="0"/>
              <a:buChar char="à"/>
            </a:pPr>
            <a:r>
              <a:rPr lang="en-US" sz="2000" dirty="0" err="1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Hemostasia</a:t>
            </a:r>
            <a:r>
              <a:rPr lang="en-US" sz="2000" dirty="0" smtClean="0">
                <a:solidFill>
                  <a:schemeClr val="tx1"/>
                </a:solidFill>
                <a:latin typeface="Century Gothic"/>
                <a:cs typeface="Century Gothic"/>
                <a:sym typeface="Wingdings"/>
              </a:rPr>
              <a:t>                +                ++                        ++</a:t>
            </a:r>
          </a:p>
          <a:p>
            <a:pPr algn="just">
              <a:buFont typeface="Wingdings" charset="0"/>
              <a:buChar char="à"/>
            </a:pPr>
            <a:r>
              <a:rPr lang="en-US" sz="2000" dirty="0" err="1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Ressangramento</a:t>
            </a:r>
            <a:r>
              <a:rPr lang="en-US" sz="200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      +                ++                        ++</a:t>
            </a:r>
          </a:p>
          <a:p>
            <a:pPr algn="just">
              <a:buFont typeface="Wingdings" charset="0"/>
              <a:buChar char="à"/>
            </a:pPr>
            <a:endParaRPr lang="en-US" sz="20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r>
              <a:rPr lang="en-US" sz="2000" dirty="0" err="1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Conclusão</a:t>
            </a:r>
            <a:r>
              <a:rPr lang="en-US" sz="200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: </a:t>
            </a:r>
            <a:r>
              <a:rPr lang="en-US" sz="2000" dirty="0" err="1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Recomenda</a:t>
            </a:r>
            <a:r>
              <a:rPr lang="en-US" sz="200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clip </a:t>
            </a:r>
            <a:r>
              <a:rPr lang="en-US" sz="2000" dirty="0" err="1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ou</a:t>
            </a:r>
            <a:r>
              <a:rPr lang="en-US" sz="200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injeção</a:t>
            </a:r>
            <a:r>
              <a:rPr lang="en-US" sz="200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com </a:t>
            </a:r>
            <a:r>
              <a:rPr lang="en-US" sz="2000" dirty="0" err="1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termo</a:t>
            </a:r>
            <a:r>
              <a:rPr lang="en-US" sz="200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.</a:t>
            </a:r>
          </a:p>
          <a:p>
            <a:pPr algn="just">
              <a:buFont typeface="Wingdings" charset="0"/>
              <a:buChar char="à"/>
            </a:pPr>
            <a:r>
              <a:rPr lang="en-US" sz="1600" dirty="0" err="1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Baracat</a:t>
            </a:r>
            <a:r>
              <a:rPr lang="en-US" sz="160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F, et al. </a:t>
            </a:r>
            <a:r>
              <a:rPr lang="en-US" sz="1600" dirty="0" err="1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Surg</a:t>
            </a:r>
            <a:r>
              <a:rPr lang="en-US" sz="160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Endosc</a:t>
            </a:r>
            <a:r>
              <a:rPr lang="en-US" sz="1600" dirty="0" smtClean="0">
                <a:solidFill>
                  <a:srgbClr val="000000"/>
                </a:solidFill>
                <a:latin typeface="Century Gothic"/>
                <a:cs typeface="Century Gothic"/>
                <a:sym typeface="Wingdings"/>
              </a:rPr>
              <a:t>. 2016.</a:t>
            </a:r>
            <a:endParaRPr lang="en-US" sz="1600" dirty="0">
              <a:solidFill>
                <a:srgbClr val="000000"/>
              </a:solidFill>
              <a:latin typeface="Century Gothic"/>
              <a:cs typeface="Century Gothic"/>
              <a:sym typeface="Wingdings"/>
            </a:endParaRPr>
          </a:p>
          <a:p>
            <a:pPr algn="just">
              <a:buFont typeface="Wingdings" charset="0"/>
              <a:buChar char="à"/>
            </a:pPr>
            <a:endParaRPr lang="en-US" sz="16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b="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3659043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0" y="4240191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5402487"/>
            <a:ext cx="9165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037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022082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Considerações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finais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mensagens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TE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é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fundamental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para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reduzir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a taxa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ressangramento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Injeção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, LE,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hemoclip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termocoagulação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são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utilizados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na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maioria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dos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casos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H D </a:t>
            </a: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7184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022082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Considerações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finais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mensagens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Biterapia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injeção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com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termocoagulação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)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hemoclip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tem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eficácia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similares</a:t>
            </a: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algn="just">
              <a:buFont typeface="Wingdings" charset="0"/>
              <a:buChar char="à"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Injeção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ciano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lipidol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é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segura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preferencialmente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deve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ser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ecoguiada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62450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022082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ctr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2" name="exportVideo2018-12-15 19_32_26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51013" y="2575984"/>
            <a:ext cx="6096000" cy="34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8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50" y="171054"/>
            <a:ext cx="3726298" cy="140148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390" y="2022082"/>
            <a:ext cx="8659998" cy="3294805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buFont typeface="Wingdings" charset="0"/>
              <a:buChar char="à"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 smtClean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just">
              <a:buNone/>
            </a:pP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pPr marL="182880" indent="0" algn="ctr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Muito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obrigado!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29661"/>
            <a:ext cx="9144000" cy="5283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marcosclarencio@gmail.com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  <a:latin typeface="Century Gothic"/>
                <a:cs typeface="Century Gothic"/>
              </a:rPr>
              <a:t>WhatsApp</a:t>
            </a:r>
            <a:r>
              <a:rPr lang="en-US" b="1" dirty="0" smtClean="0">
                <a:solidFill>
                  <a:srgbClr val="000000"/>
                </a:solidFill>
                <a:latin typeface="Century Gothic"/>
                <a:cs typeface="Century Gothic"/>
              </a:rPr>
              <a:t>: 71-99984-6822</a:t>
            </a:r>
            <a:endParaRPr lang="en-US" b="1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33790" y="1729768"/>
            <a:ext cx="8659998" cy="17931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Técnicas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convencionais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de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hemostasia</a:t>
            </a:r>
            <a:r>
              <a:rPr lang="en-US" sz="2400" dirty="0" smtClean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Century Gothic"/>
                <a:cs typeface="Century Gothic"/>
              </a:rPr>
              <a:t>endoscópica</a:t>
            </a:r>
            <a:endParaRPr lang="en-US" sz="240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10832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Slipstream.thmx</Template>
  <TotalTime>6787</TotalTime>
  <Words>1987</Words>
  <Application>Microsoft Macintosh PowerPoint</Application>
  <PresentationFormat>On-screen Show (4:3)</PresentationFormat>
  <Paragraphs>420</Paragraphs>
  <Slides>35</Slides>
  <Notes>0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Slipstream</vt:lpstr>
      <vt:lpstr>Marcos Clarêncio – CRM: 8676 Mestre em Medicina pela UFBA. Supervisor do Programa de RM do SED CHD HGRS Médico Assistente do HSR, Itaigara Memorial e HA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Marcos Clarencio Batista Silva</dc:creator>
  <cp:lastModifiedBy>Marcos Clarencio Batista Silva</cp:lastModifiedBy>
  <cp:revision>100</cp:revision>
  <dcterms:created xsi:type="dcterms:W3CDTF">2019-03-27T00:12:36Z</dcterms:created>
  <dcterms:modified xsi:type="dcterms:W3CDTF">2019-04-14T09:07:24Z</dcterms:modified>
</cp:coreProperties>
</file>